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Masters/slideMaster1.xml" ContentType="application/vnd.openxmlformats-officedocument.presentationml.slideMaster+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302" r:id="rId2"/>
    <p:sldId id="294" r:id="rId3"/>
    <p:sldId id="311" r:id="rId4"/>
    <p:sldId id="297" r:id="rId5"/>
    <p:sldId id="306" r:id="rId6"/>
    <p:sldId id="309" r:id="rId7"/>
    <p:sldId id="272" r:id="rId8"/>
    <p:sldId id="264" r:id="rId9"/>
    <p:sldId id="274" r:id="rId10"/>
    <p:sldId id="308" r:id="rId11"/>
    <p:sldId id="292" r:id="rId12"/>
    <p:sldId id="283" r:id="rId13"/>
    <p:sldId id="270" r:id="rId14"/>
    <p:sldId id="305" r:id="rId15"/>
    <p:sldId id="296" r:id="rId16"/>
    <p:sldId id="275" r:id="rId17"/>
    <p:sldId id="298" r:id="rId18"/>
    <p:sldId id="299" r:id="rId19"/>
    <p:sldId id="288" r:id="rId20"/>
    <p:sldId id="307" r:id="rId21"/>
    <p:sldId id="266" r:id="rId22"/>
    <p:sldId id="295" r:id="rId23"/>
    <p:sldId id="281" r:id="rId24"/>
    <p:sldId id="282" r:id="rId25"/>
    <p:sldId id="310" r:id="rId26"/>
    <p:sldId id="289" r:id="rId27"/>
    <p:sldId id="257" r:id="rId28"/>
    <p:sldId id="300" r:id="rId29"/>
    <p:sldId id="2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cking, Krystal" initials="CK" lastIdx="3" clrIdx="0">
    <p:extLst>
      <p:ext uri="{19B8F6BF-5375-455C-9EA6-DF929625EA0E}">
        <p15:presenceInfo xmlns:p15="http://schemas.microsoft.com/office/powerpoint/2012/main" userId="S::kcocking@sd43.bc.ca::ee84da9c-3bda-456a-9809-1cd8df0350b0" providerId="AD"/>
      </p:ext>
    </p:extLst>
  </p:cmAuthor>
  <p:cmAuthor id="2" name="Milonas, Leila" initials="ML" lastIdx="1" clrIdx="1">
    <p:extLst>
      <p:ext uri="{19B8F6BF-5375-455C-9EA6-DF929625EA0E}">
        <p15:presenceInfo xmlns:p15="http://schemas.microsoft.com/office/powerpoint/2012/main" userId="S::lmilonas@sd43.bc.ca::57c72169-a77e-4a15-bbf0-1531d4eea6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DEF7"/>
    <a:srgbClr val="C9E8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CA5C3D-8C9C-D363-7F4D-91984532A7F6}" v="123" dt="2020-05-17T15:06:38.194"/>
    <p1510:client id="{1487E002-2CEC-FDFE-54BE-A0637F595999}" v="86" dt="2020-05-17T15:27:58.670"/>
    <p1510:client id="{2CC9E489-DD12-461D-D87D-17E7A44F9554}" v="117" dt="2020-05-17T14:47:26.874"/>
    <p1510:client id="{73E3E551-6880-9F0B-C5FA-1CBCB81032A7}" v="18" dt="2020-05-18T16:48:47.967"/>
    <p1510:client id="{7FA967BD-CBED-4CBA-B06D-E7EE44B30201}" v="6" dt="2020-05-18T17:14:16.595"/>
    <p1510:client id="{A242ACDA-48A0-F5C3-4E54-95CBEA3BEBD7}" v="38" dt="2020-05-21T18:34:06.275"/>
    <p1510:client id="{A6779BFE-AA3D-7E91-E447-B9F82C8FF4FE}" v="6" dt="2020-05-17T18:36:29.507"/>
    <p1510:client id="{C89AD8A7-0094-2C60-9D28-C1A56FB5AF2B}" v="2" dt="2020-06-02T20:55:13.425"/>
    <p1510:client id="{CD1778D9-6B9D-87A2-6D2C-F89EB6C7285C}" v="104" dt="2020-05-17T14:30:05.506"/>
    <p1510:client id="{E13BE728-A588-0233-7F76-724B95CD11AF}" v="2107" dt="2020-05-18T16:44:16.522"/>
    <p1510:client id="{E48DD9C3-A144-A55E-52A8-C4D69BAF8041}" v="25" dt="2020-05-19T19:15:55.607"/>
    <p1510:client id="{E4AF953A-DC83-784C-0FB4-8DE44A018B98}" v="1" dt="2020-05-21T14:13:25.528"/>
    <p1510:client id="{F4DEE01B-71D5-4D63-B2C7-142E6A4687E7}" v="297" dt="2020-05-17T15:11:36.472"/>
    <p1510:client id="{FC9190C6-6FA9-AEF5-DDE5-C593DBE63938}" v="232" dt="2020-05-18T17:05:28.226"/>
  </p1510:revLst>
</p1510:revInfo>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5/10/relationships/revisionInfo" Target="revisionInfo.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5-13T11:20:17.006" idx="1">
    <p:pos x="10" y="10"/>
    <p:text>If you're in the building at any time, snap some pictures of Anne, Sharon, any of the EAs
</p:text>
    <p:extLst>
      <p:ext uri="{C676402C-5697-4E1C-873F-D02D1690AC5C}">
        <p15:threadingInfo xmlns:p15="http://schemas.microsoft.com/office/powerpoint/2012/main" timeZoneBias="420"/>
      </p:ext>
    </p:extLst>
  </p:cm>
  <p:cm authorId="1" dt="2020-05-19T11:07:19.437" idx="2">
    <p:pos x="10" y="106"/>
    <p:text>Ann is in! I'm just waiting on Jo today :)
</p:text>
    <p:extLst>
      <p:ext uri="{C676402C-5697-4E1C-873F-D02D1690AC5C}">
        <p15:threadingInfo xmlns:p15="http://schemas.microsoft.com/office/powerpoint/2012/main" timeZoneBias="420">
          <p15:parentCm authorId="1" idx="1"/>
        </p15:threadingInfo>
      </p:ext>
    </p:extLst>
  </p:cm>
  <p:cm authorId="1" dt="2020-05-19T12:15:55.607" idx="3">
    <p:pos x="10" y="202"/>
    <p:text>We only need Sharon now. I won't be back in until next tuesday and wednesday, so if any of you see her before that, please snap a pic and upload it. Thank you
</p:text>
    <p:extLst>
      <p:ext uri="{C676402C-5697-4E1C-873F-D02D1690AC5C}">
        <p15:threadingInfo xmlns:p15="http://schemas.microsoft.com/office/powerpoint/2012/main" timeZoneBias="420">
          <p15:parentCm authorId="1" idx="1"/>
        </p15:threadingInfo>
      </p:ext>
    </p:extLst>
  </p:cm>
  <p:cm authorId="2" dt="2020-05-13T19:29:37.895" idx="1">
    <p:pos x="106" y="106"/>
    <p:text>we also need a new picture of Julie. and Jo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t>6/3/2020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t>6/3/2020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Inside o</a:t>
            </a:r>
          </a:p>
        </p:txBody>
      </p:sp>
      <p:sp>
        <p:nvSpPr>
          <p:cNvPr id="4" name="Slide Number Placeholder 3"/>
          <p:cNvSpPr>
            <a:spLocks noGrp="1"/>
          </p:cNvSpPr>
          <p:nvPr>
            <p:ph type="sldNum" sz="quarter" idx="5"/>
          </p:nvPr>
        </p:nvSpPr>
        <p:spPr/>
        <p:txBody>
          <a:bodyPr/>
          <a:lstStyle/>
          <a:p>
            <a:fld id="{C8DC57A8-AE18-4654-B6AF-04B3577165BE}" type="slidenum">
              <a:rPr lang="en-CA" smtClean="0"/>
              <a:t>13</a:t>
            </a:fld>
            <a:endParaRPr lang="en-CA"/>
          </a:p>
        </p:txBody>
      </p:sp>
    </p:spTree>
    <p:extLst>
      <p:ext uri="{BB962C8B-B14F-4D97-AF65-F5344CB8AC3E}">
        <p14:creationId xmlns:p14="http://schemas.microsoft.com/office/powerpoint/2010/main" val="2997891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6/3/2020</a:t>
            </a:fld>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6/3/2020</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6/3/2020</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6/3/2020</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6/3/2020</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6/3/2020</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6/3/2020</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6/3/2020</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6/3/2020</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6/3/2020</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a:t>Click to edit Master title style</a:t>
            </a:r>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6/3/2020</a:t>
            </a:fld>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6/3/2020</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6/3/2020</a:t>
            </a:fld>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6.xml"/><Relationship Id="rId5" Type="http://schemas.microsoft.com/office/2007/relationships/hdphoto" Target="../media/hdphoto7.wdp"/><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halseyschools.com/5-hand-washing-songs-your-preschooler-will-love/" TargetMode="Externa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www.thelearningpartnership.ca/programs/welcome-to-kindergarten/learning-through-play-videos" TargetMode="External"/><Relationship Id="rId2" Type="http://schemas.openxmlformats.org/officeDocument/2006/relationships/hyperlink" Target="https://safeyoutube.net/w/vwUE" TargetMode="External"/><Relationship Id="rId1" Type="http://schemas.openxmlformats.org/officeDocument/2006/relationships/slideLayout" Target="../slideLayouts/slideLayout5.xml"/><Relationship Id="rId5" Type="http://schemas.openxmlformats.org/officeDocument/2006/relationships/hyperlink" Target="https://www.thelearningpartnership.ca/TLP/media/Documents/Welcome%20to%20Kindergarten/018-06-28_WTK_JustPlaying-Poem.pdf" TargetMode="External"/><Relationship Id="rId4" Type="http://schemas.openxmlformats.org/officeDocument/2006/relationships/hyperlink" Target="https://www.thelearningpartnership.ca/TLP/media/Documents/Welcome%20to%20Kindergarten%20Page/019-07-24_WTK_Resource_ENG.pdf"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hyperlink" Target="https://sd43bcca.sharepoint.com/sites/ContinuityofLearning/Elementary/Welcome%20to%20Kindergarten/Bag%20Postcards/Outdoor%20Collection/Create.pdf" TargetMode="External"/><Relationship Id="rId3" Type="http://schemas.openxmlformats.org/officeDocument/2006/relationships/image" Target="../media/image35.png"/><Relationship Id="rId7" Type="http://schemas.openxmlformats.org/officeDocument/2006/relationships/hyperlink" Target="https://sd43bcca.sharepoint.com/sites/ContinuityofLearning/Elementary/Welcome%20to%20Kindergarten/Bag%20Postcards/Outdoor%20Collection/Breathe.pdf" TargetMode="External"/><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hyperlink" Target="https://sd43bcca.sharepoint.com/sites/ContinuityofLearning/Elementary/Welcome%20to%20Kindergarten/Bag%20Postcards/Outdoor%20Collection/Wonder.pdf" TargetMode="External"/><Relationship Id="rId5" Type="http://schemas.openxmlformats.org/officeDocument/2006/relationships/image" Target="../media/image37.png"/><Relationship Id="rId10" Type="http://schemas.openxmlformats.org/officeDocument/2006/relationships/hyperlink" Target="https://sd43bcca.sharepoint.com/sites/ContinuityofLearning/Elementary/Welcome%20to%20Kindergarten/Bag%20Postcards/Outdoor%20Collection/Notice.pdf" TargetMode="External"/><Relationship Id="rId4" Type="http://schemas.openxmlformats.org/officeDocument/2006/relationships/image" Target="../media/image36.png"/><Relationship Id="rId9" Type="http://schemas.openxmlformats.org/officeDocument/2006/relationships/hyperlink" Target="https://sd43bcca.sharepoint.com/sites/ContinuityofLearning/Elementary/Welcome%20to%20Kindergarten/Bag%20Postcards/Outdoor%20Collection/Explore.pdf"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hyperlink" Target="https://www.spikeandtoody.com/" TargetMode="External"/><Relationship Id="rId2" Type="http://schemas.openxmlformats.org/officeDocument/2006/relationships/hyperlink" Target="https://sd43bcca-my.sharepoint.com/personal/lmilonas_sd43_bc_ca/_layouts/15/onedrive.aspx?id=%2Fpersonal%2Flmilonas%5Fsd43%5Fbc%5Fca%2FDocuments%2F1%20Home%20Learning%20%2D%20Covid19%2FWeek%202%20April%2016th%2FWeek%202%20PDFs%2Fsocial%20story%7Ecoronavirus%2Epdf&amp;parent=%2Fpersonal%2Flmilonas%5Fsd43%5Fbc%5Fca%2FDocuments%2F1%20Home%20Learning%20%2D%20Covid19%2FWeek%202%20April%2016th%2FWeek%202%20PDFs" TargetMode="External"/><Relationship Id="rId1" Type="http://schemas.openxmlformats.org/officeDocument/2006/relationships/slideLayout" Target="../slideLayouts/slideLayout11.xml"/><Relationship Id="rId6" Type="http://schemas.openxmlformats.org/officeDocument/2006/relationships/hyperlink" Target="https://wildflower.sd8.bc.ca/sites/default/files/454226522-Rock-Monsters.pdf" TargetMode="External"/><Relationship Id="rId11" Type="http://schemas.openxmlformats.org/officeDocument/2006/relationships/hyperlink" Target="https://safeyoutube.net/w/RtRD" TargetMode="External"/><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hyperlink" Target="https://safeyoutube.net/w/UXAD" TargetMode="External"/><Relationship Id="rId9" Type="http://schemas.openxmlformats.org/officeDocument/2006/relationships/hyperlink" Target="https://nosycrow.com/wp-content/uploads/2020/04/Coronavirus-A-Book-for-Children.pdf"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https://sd43bcca.sharepoint.com/sites/ContinuityofLearning/Elementary/Forms/AllItems.aspx?FolderCTID=0x01200006B47B42F2C27D4B855516E83F783580&amp;id=%2Fsites%2FContinuityofLearning%2FElementary%2FWelcome%20to%20Kindergarten%2FBag%20Postcards%2FWelcome%20to%20Kindergarten%20Bags%2FLetter%20Hunt%2Epdf&amp;parent=%2Fsites%2FContinuityofLearning%2FElementary%2FWelcome%20to%20Kindergarten%2FBag%20Postcards%2FWelcome%20to%20Kindergarten%20Bags" TargetMode="External"/><Relationship Id="rId3" Type="http://schemas.openxmlformats.org/officeDocument/2006/relationships/image" Target="../media/image6.png"/><Relationship Id="rId7" Type="http://schemas.openxmlformats.org/officeDocument/2006/relationships/hyperlink" Target="https://sd43bcca.sharepoint.com/sites/ContinuityofLearning/Elementary/Forms/AllItems.aspx?id=%2Fsites%2FContinuityofLearning%2FElementary%2FWelcome%20to%20Kindergarten%2FBag%20Postcards%2FWelcome%20to%20Kindergarten%20Bags%2FColour%20Hunt%2Epdf&amp;parent=%2Fsites%2FContinuityofLearning%2FElementary%2FWelcome%20to%20Kindergarten%2FBag%20Postcards%2FWelcome%20to%20Kindergarten%20Bags" TargetMode="External"/><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hyperlink" Target="https://sd43bcca.sharepoint.com/sites/ContinuityofLearning/Elementary/Forms/AllItems.aspx?FolderCTID=0x01200006B47B42F2C27D4B855516E83F783580&amp;id=%2Fsites%2FContinuityofLearning%2FElementary%2FWelcome%20to%20Kindergarten%2FBag%20Postcards%2FWelcome%20to%20Kindergarten%20Bags%2FPlayful%20Storytelling%2Epdf&amp;parent=%2Fsites%2FContinuityofLearning%2FElementary%2FWelcome%20to%20Kindergarten%2FBag%20Postcards%2FWelcome%20to%20Kindergarten%20Bags" TargetMode="External"/><Relationship Id="rId5" Type="http://schemas.openxmlformats.org/officeDocument/2006/relationships/image" Target="../media/image8.png"/><Relationship Id="rId10" Type="http://schemas.openxmlformats.org/officeDocument/2006/relationships/hyperlink" Target="https://sd43bcca.sharepoint.com/sites/ContinuityofLearning/Elementary/Forms/AllItems.aspx?FolderCTID=0x01200006B47B42F2C27D4B855516E83F783580&amp;id=%2Fsites%2FContinuityofLearning%2FElementary%2FWelcome%20to%20Kindergarten%2FBag%20Postcards%2FWelcome%20to%20Kindergarten%20Bags%2FPlay%20Dough%20Recipe%2Epdf&amp;parent=%2Fsites%2FContinuityofLearning%2FElementary%2FWelcome%20to%20Kindergarten%2FBag%20Postcards%2FWelcome%20to%20Kindergarten%20Bags" TargetMode="External"/><Relationship Id="rId4" Type="http://schemas.openxmlformats.org/officeDocument/2006/relationships/image" Target="../media/image7.png"/><Relationship Id="rId9" Type="http://schemas.openxmlformats.org/officeDocument/2006/relationships/hyperlink" Target="https://sd43bcca.sharepoint.com/sites/ContinuityofLearning/Elementary/Forms/AllItems.aspx?FolderCTID=0x01200006B47B42F2C27D4B855516E83F783580&amp;id=%2Fsites%2FContinuityofLearning%2FElementary%2FWelcome%20to%20Kindergarten%2FBag%20Postcards%2FWelcome%20to%20Kindergarten%20Bags%2FNature%20Collage%2Epdf&amp;parent=%2Fsites%2FContinuityofLearning%2FElementary%2FWelcome%20to%20Kindergarten%2FBag%20Postcards%2FWelcome%20to%20Kindergarten%20Bags" TargetMode="Externa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5" Type="http://schemas.openxmlformats.org/officeDocument/2006/relationships/comments" Target="../comments/comment1.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929000" y="264927"/>
            <a:ext cx="12374088" cy="22733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kern="1200">
                <a:solidFill>
                  <a:schemeClr val="tx1">
                    <a:lumMod val="50000"/>
                  </a:schemeClr>
                </a:solidFill>
                <a:latin typeface="+mj-lt"/>
                <a:ea typeface="+mj-ea"/>
                <a:cs typeface="+mj-cs"/>
              </a:defRPr>
            </a:lvl1pPr>
          </a:lstStyle>
          <a:p>
            <a:pPr algn="ctr">
              <a:defRPr/>
            </a:pPr>
            <a:r>
              <a:rPr lang="en-US" b="1">
                <a:solidFill>
                  <a:schemeClr val="tx2">
                    <a:lumMod val="95000"/>
                    <a:lumOff val="5000"/>
                  </a:schemeClr>
                </a:solidFill>
                <a:latin typeface="Century Gothic" panose="020B0502020202020204" pitchFamily="34" charset="0"/>
              </a:rPr>
              <a:t> Kindergarten</a:t>
            </a:r>
          </a:p>
          <a:p>
            <a:pPr algn="ctr">
              <a:defRPr/>
            </a:pPr>
            <a:r>
              <a:rPr lang="en-US" sz="2400" b="1">
                <a:solidFill>
                  <a:schemeClr val="tx2">
                    <a:lumMod val="95000"/>
                    <a:lumOff val="5000"/>
                  </a:schemeClr>
                </a:solidFill>
                <a:latin typeface="Century Gothic" panose="020B0502020202020204" pitchFamily="34" charset="0"/>
              </a:rPr>
              <a:t> </a:t>
            </a:r>
            <a:br>
              <a:rPr lang="en-US" b="1">
                <a:solidFill>
                  <a:schemeClr val="tx2">
                    <a:lumMod val="95000"/>
                    <a:lumOff val="5000"/>
                  </a:schemeClr>
                </a:solidFill>
                <a:latin typeface="Century Gothic" panose="020B0502020202020204" pitchFamily="34" charset="0"/>
              </a:rPr>
            </a:br>
            <a:r>
              <a:rPr lang="en-US" sz="2800" b="1">
                <a:solidFill>
                  <a:schemeClr val="tx2">
                    <a:lumMod val="95000"/>
                    <a:lumOff val="5000"/>
                  </a:schemeClr>
                </a:solidFill>
                <a:latin typeface="Century Gothic" panose="020B0502020202020204" pitchFamily="34" charset="0"/>
              </a:rPr>
              <a:t>at </a:t>
            </a:r>
            <a:br>
              <a:rPr lang="en-US" b="1">
                <a:solidFill>
                  <a:schemeClr val="tx2">
                    <a:lumMod val="95000"/>
                    <a:lumOff val="5000"/>
                  </a:schemeClr>
                </a:solidFill>
                <a:latin typeface="Century Gothic" panose="020B0502020202020204" pitchFamily="34" charset="0"/>
              </a:rPr>
            </a:br>
            <a:r>
              <a:rPr lang="en-US" b="1" err="1">
                <a:solidFill>
                  <a:schemeClr val="tx2">
                    <a:lumMod val="95000"/>
                    <a:lumOff val="5000"/>
                  </a:schemeClr>
                </a:solidFill>
                <a:latin typeface="Century Gothic" panose="020B0502020202020204" pitchFamily="34" charset="0"/>
              </a:rPr>
              <a:t>Harbour</a:t>
            </a:r>
            <a:r>
              <a:rPr lang="en-US" b="1">
                <a:solidFill>
                  <a:schemeClr val="tx2">
                    <a:lumMod val="95000"/>
                    <a:lumOff val="5000"/>
                  </a:schemeClr>
                </a:solidFill>
                <a:latin typeface="Century Gothic" panose="020B0502020202020204" pitchFamily="34" charset="0"/>
              </a:rPr>
              <a:t> View</a:t>
            </a:r>
            <a:endParaRPr lang="en-US" sz="3600" b="1">
              <a:solidFill>
                <a:schemeClr val="tx2">
                  <a:lumMod val="95000"/>
                  <a:lumOff val="5000"/>
                </a:schemeClr>
              </a:solidFill>
              <a:latin typeface="Century Gothic" panose="020B0502020202020204" pitchFamily="34" charset="0"/>
            </a:endParaRPr>
          </a:p>
        </p:txBody>
      </p:sp>
      <p:sp>
        <p:nvSpPr>
          <p:cNvPr id="6" name="Rectangle 3"/>
          <p:cNvSpPr txBox="1">
            <a:spLocks noChangeArrowheads="1"/>
          </p:cNvSpPr>
          <p:nvPr/>
        </p:nvSpPr>
        <p:spPr>
          <a:xfrm>
            <a:off x="3831826" y="2982932"/>
            <a:ext cx="6865803" cy="2368112"/>
          </a:xfrm>
          <a:prstGeom prst="rect">
            <a:avLst/>
          </a:prstGeom>
        </p:spPr>
        <p:txBody>
          <a:bodyPr vert="horz" lIns="91440" tIns="45720" rIns="91440" bIns="45720" rtlCol="0" anchor="t">
            <a:normAutofit fontScale="47500" lnSpcReduction="20000"/>
          </a:bodyPr>
          <a:lst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0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8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600"/>
              </a:spcBef>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90000"/>
              </a:lnSpc>
              <a:spcBef>
                <a:spcPts val="600"/>
              </a:spcBef>
              <a:buFont typeface="Arial" panose="020B0604020202020204" pitchFamily="34" charset="0"/>
              <a:buNone/>
              <a:defRPr sz="1600" kern="1200" baseline="0">
                <a:solidFill>
                  <a:schemeClr val="tx1"/>
                </a:solidFill>
                <a:latin typeface="+mn-lt"/>
                <a:ea typeface="+mn-ea"/>
                <a:cs typeface="+mn-cs"/>
              </a:defRPr>
            </a:lvl9pPr>
          </a:lstStyle>
          <a:p>
            <a:pPr algn="ctr">
              <a:defRPr/>
            </a:pPr>
            <a:r>
              <a:rPr lang="en-US" sz="9600">
                <a:solidFill>
                  <a:schemeClr val="tx2">
                    <a:lumMod val="95000"/>
                    <a:lumOff val="5000"/>
                  </a:schemeClr>
                </a:solidFill>
                <a:latin typeface="Century Gothic"/>
              </a:rPr>
              <a:t>Starting Kindergarten </a:t>
            </a:r>
            <a:endParaRPr lang="en-US" sz="9600">
              <a:solidFill>
                <a:schemeClr val="tx2">
                  <a:lumMod val="95000"/>
                  <a:lumOff val="5000"/>
                </a:schemeClr>
              </a:solidFill>
              <a:latin typeface="Century Gothic" panose="020B0502020202020204" pitchFamily="34" charset="0"/>
            </a:endParaRPr>
          </a:p>
          <a:p>
            <a:pPr algn="ctr">
              <a:defRPr/>
            </a:pPr>
            <a:r>
              <a:rPr lang="en-US" sz="9600">
                <a:solidFill>
                  <a:schemeClr val="tx2">
                    <a:lumMod val="95000"/>
                    <a:lumOff val="5000"/>
                  </a:schemeClr>
                </a:solidFill>
                <a:latin typeface="Century Gothic"/>
              </a:rPr>
              <a:t>is an exciting time for children and their families</a:t>
            </a:r>
            <a:r>
              <a:rPr lang="en-US">
                <a:solidFill>
                  <a:schemeClr val="tx2">
                    <a:lumMod val="95000"/>
                    <a:lumOff val="5000"/>
                  </a:schemeClr>
                </a:solidFill>
                <a:latin typeface="Century Gothic"/>
              </a:rPr>
              <a:t>.</a:t>
            </a:r>
            <a:endParaRPr lang="en-US">
              <a:solidFill>
                <a:schemeClr val="tx2">
                  <a:lumMod val="95000"/>
                  <a:lumOff val="5000"/>
                </a:schemeClr>
              </a:solidFill>
            </a:endParaRPr>
          </a:p>
        </p:txBody>
      </p:sp>
    </p:spTree>
    <p:extLst>
      <p:ext uri="{BB962C8B-B14F-4D97-AF65-F5344CB8AC3E}">
        <p14:creationId xmlns:p14="http://schemas.microsoft.com/office/powerpoint/2010/main" val="345343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83072" y="-52450"/>
            <a:ext cx="6870700" cy="1600200"/>
          </a:xfrm>
        </p:spPr>
        <p:txBody>
          <a:bodyPr>
            <a:normAutofit/>
          </a:bodyPr>
          <a:lstStyle/>
          <a:p>
            <a:r>
              <a:rPr lang="en-US" altLang="en-US" sz="4400" b="1">
                <a:solidFill>
                  <a:schemeClr val="tx2"/>
                </a:solidFill>
                <a:latin typeface="Century Gothic"/>
              </a:rPr>
              <a:t>We love to play games in the gym …</a:t>
            </a:r>
          </a:p>
        </p:txBody>
      </p:sp>
      <p:sp>
        <p:nvSpPr>
          <p:cNvPr id="5" name="TextBox 4">
            <a:extLst>
              <a:ext uri="{FF2B5EF4-FFF2-40B4-BE49-F238E27FC236}">
                <a16:creationId xmlns:a16="http://schemas.microsoft.com/office/drawing/2014/main" id="{8EECDE1C-616F-48B4-A6D7-03FC7C00AB04}"/>
              </a:ext>
            </a:extLst>
          </p:cNvPr>
          <p:cNvSpPr txBox="1"/>
          <p:nvPr/>
        </p:nvSpPr>
        <p:spPr>
          <a:xfrm>
            <a:off x="308764" y="6322125"/>
            <a:ext cx="8305479" cy="461665"/>
          </a:xfrm>
          <a:prstGeom prst="rect">
            <a:avLst/>
          </a:prstGeom>
          <a:noFill/>
        </p:spPr>
        <p:txBody>
          <a:bodyPr wrap="none" rtlCol="0" anchor="t">
            <a:spAutoFit/>
          </a:bodyPr>
          <a:lstStyle/>
          <a:p>
            <a:r>
              <a:rPr lang="en-CA" sz="2400">
                <a:solidFill>
                  <a:schemeClr val="tx2"/>
                </a:solidFill>
                <a:latin typeface="Century Gothic"/>
              </a:rPr>
              <a:t>…and explore new stories in the library with our friends.</a:t>
            </a:r>
          </a:p>
        </p:txBody>
      </p:sp>
      <p:pic>
        <p:nvPicPr>
          <p:cNvPr id="2" name="Picture 1">
            <a:extLst>
              <a:ext uri="{FF2B5EF4-FFF2-40B4-BE49-F238E27FC236}">
                <a16:creationId xmlns:a16="http://schemas.microsoft.com/office/drawing/2014/main" id="{5B1DBC5A-25B7-44AB-B8EC-44DA83EF2E3E}"/>
              </a:ext>
            </a:extLst>
          </p:cNvPr>
          <p:cNvPicPr>
            <a:picLocks noChangeAspect="1"/>
          </p:cNvPicPr>
          <p:nvPr/>
        </p:nvPicPr>
        <p:blipFill rotWithShape="1">
          <a:blip r:embed="rId2"/>
          <a:srcRect l="28731"/>
          <a:stretch/>
        </p:blipFill>
        <p:spPr>
          <a:xfrm>
            <a:off x="6800522" y="809472"/>
            <a:ext cx="5083898" cy="52621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a:extLst>
              <a:ext uri="{FF2B5EF4-FFF2-40B4-BE49-F238E27FC236}">
                <a16:creationId xmlns:a16="http://schemas.microsoft.com/office/drawing/2014/main" id="{1F8E06B7-C5F4-4186-AF12-A52718AB55D4}"/>
              </a:ext>
            </a:extLst>
          </p:cNvPr>
          <p:cNvPicPr>
            <a:picLocks noChangeAspect="1"/>
          </p:cNvPicPr>
          <p:nvPr/>
        </p:nvPicPr>
        <p:blipFill rotWithShape="1">
          <a:blip r:embed="rId3"/>
          <a:srcRect r="22358" b="24787"/>
          <a:stretch/>
        </p:blipFill>
        <p:spPr>
          <a:xfrm>
            <a:off x="486422" y="1933324"/>
            <a:ext cx="5609577" cy="41383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2513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95" y="-134590"/>
            <a:ext cx="8087756" cy="1676400"/>
          </a:xfrm>
        </p:spPr>
        <p:txBody>
          <a:bodyPr>
            <a:normAutofit/>
          </a:bodyPr>
          <a:lstStyle/>
          <a:p>
            <a:r>
              <a:rPr lang="en-US" altLang="en-US" sz="4400" b="1">
                <a:solidFill>
                  <a:schemeClr val="tx2"/>
                </a:solidFill>
                <a:latin typeface="Century Gothic" panose="020B0502020202020204" pitchFamily="34" charset="0"/>
              </a:rPr>
              <a:t>We love to play and learn</a:t>
            </a:r>
            <a:br>
              <a:rPr lang="en-US" altLang="en-US" sz="4400" b="1">
                <a:solidFill>
                  <a:schemeClr val="tx2"/>
                </a:solidFill>
                <a:latin typeface="Century Gothic" panose="020B0502020202020204" pitchFamily="34" charset="0"/>
              </a:rPr>
            </a:br>
            <a:r>
              <a:rPr lang="en-US" altLang="en-US" sz="4400" b="1">
                <a:solidFill>
                  <a:schemeClr val="tx2"/>
                </a:solidFill>
                <a:latin typeface="Century Gothic" panose="020B0502020202020204" pitchFamily="34" charset="0"/>
              </a:rPr>
              <a:t>outside </a:t>
            </a:r>
            <a:r>
              <a:rPr lang="en-CA" sz="4400" b="1">
                <a:solidFill>
                  <a:schemeClr val="tx2"/>
                </a:solidFill>
                <a:latin typeface="Century Gothic" panose="020B0502020202020204" pitchFamily="34" charset="0"/>
              </a:rPr>
              <a:t>in all </a:t>
            </a:r>
            <a:r>
              <a:rPr lang="en-US" altLang="en-US" sz="4400" b="1">
                <a:solidFill>
                  <a:schemeClr val="tx2"/>
                </a:solidFill>
                <a:latin typeface="Century Gothic" panose="020B0502020202020204" pitchFamily="34" charset="0"/>
              </a:rPr>
              <a:t>…</a:t>
            </a:r>
          </a:p>
        </p:txBody>
      </p:sp>
      <p:pic>
        <p:nvPicPr>
          <p:cNvPr id="3" name="Content Placeholder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1847" t="11892" r="18147" b="9893"/>
          <a:stretch/>
        </p:blipFill>
        <p:spPr>
          <a:xfrm>
            <a:off x="466971" y="1579418"/>
            <a:ext cx="6242166" cy="44759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Content Placeholder 5"/>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t="17754" r="18044"/>
          <a:stretch/>
        </p:blipFill>
        <p:spPr>
          <a:xfrm>
            <a:off x="7742712" y="225631"/>
            <a:ext cx="3982317" cy="58296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FF9C2366-BCC0-4BE1-86E5-DC18ED04FB5A}"/>
              </a:ext>
            </a:extLst>
          </p:cNvPr>
          <p:cNvSpPr txBox="1"/>
          <p:nvPr/>
        </p:nvSpPr>
        <p:spPr>
          <a:xfrm>
            <a:off x="308764" y="6322125"/>
            <a:ext cx="12030858" cy="461665"/>
          </a:xfrm>
          <a:prstGeom prst="rect">
            <a:avLst/>
          </a:prstGeom>
          <a:noFill/>
        </p:spPr>
        <p:txBody>
          <a:bodyPr wrap="none" rtlCol="0" anchor="t">
            <a:spAutoFit/>
          </a:bodyPr>
          <a:lstStyle/>
          <a:p>
            <a:r>
              <a:rPr lang="en-CA" sz="2400">
                <a:solidFill>
                  <a:schemeClr val="tx2"/>
                </a:solidFill>
                <a:latin typeface="Century Gothic"/>
              </a:rPr>
              <a:t>… kinds of weather with our friends.  We are ready for the "Wet Coast" weather!</a:t>
            </a:r>
          </a:p>
        </p:txBody>
      </p:sp>
    </p:spTree>
    <p:extLst>
      <p:ext uri="{BB962C8B-B14F-4D97-AF65-F5344CB8AC3E}">
        <p14:creationId xmlns:p14="http://schemas.microsoft.com/office/powerpoint/2010/main" val="273779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94" y="-146466"/>
            <a:ext cx="6733969" cy="1676400"/>
          </a:xfrm>
        </p:spPr>
        <p:txBody>
          <a:bodyPr>
            <a:normAutofit fontScale="90000"/>
          </a:bodyPr>
          <a:lstStyle/>
          <a:p>
            <a:r>
              <a:rPr lang="en-US" altLang="en-US" sz="4400" b="1">
                <a:solidFill>
                  <a:schemeClr val="tx2"/>
                </a:solidFill>
                <a:latin typeface="Century Gothic" panose="020B0502020202020204" pitchFamily="34" charset="0"/>
              </a:rPr>
              <a:t>We love to build, explore and experiment…</a:t>
            </a:r>
          </a:p>
        </p:txBody>
      </p:sp>
      <p:pic>
        <p:nvPicPr>
          <p:cNvPr id="3" name="Content Placeholder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b="17677"/>
          <a:stretch/>
        </p:blipFill>
        <p:spPr>
          <a:xfrm>
            <a:off x="650771" y="1828798"/>
            <a:ext cx="5445229" cy="42673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Content Placeholder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a:xfrm>
            <a:off x="6899563" y="653143"/>
            <a:ext cx="4901206" cy="54429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F9761C0D-9F0C-4E17-B9F4-54B023EDE0EE}"/>
              </a:ext>
            </a:extLst>
          </p:cNvPr>
          <p:cNvSpPr txBox="1"/>
          <p:nvPr/>
        </p:nvSpPr>
        <p:spPr>
          <a:xfrm>
            <a:off x="118764" y="6322125"/>
            <a:ext cx="12119023" cy="461665"/>
          </a:xfrm>
          <a:prstGeom prst="rect">
            <a:avLst/>
          </a:prstGeom>
          <a:noFill/>
        </p:spPr>
        <p:txBody>
          <a:bodyPr wrap="none" rtlCol="0">
            <a:spAutoFit/>
          </a:bodyPr>
          <a:lstStyle/>
          <a:p>
            <a:r>
              <a:rPr lang="en-CA" sz="2400">
                <a:solidFill>
                  <a:schemeClr val="tx2"/>
                </a:solidFill>
                <a:latin typeface="Century Gothic" panose="020B0502020202020204" pitchFamily="34" charset="0"/>
              </a:rPr>
              <a:t>… with streams and puddles with our friends.  Rain boots and jackets are a must!</a:t>
            </a:r>
          </a:p>
        </p:txBody>
      </p:sp>
    </p:spTree>
    <p:extLst>
      <p:ext uri="{BB962C8B-B14F-4D97-AF65-F5344CB8AC3E}">
        <p14:creationId xmlns:p14="http://schemas.microsoft.com/office/powerpoint/2010/main" val="160571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90992" y="499371"/>
            <a:ext cx="8192984" cy="1600200"/>
          </a:xfrm>
        </p:spPr>
        <p:txBody>
          <a:bodyPr>
            <a:normAutofit fontScale="90000"/>
          </a:bodyPr>
          <a:lstStyle/>
          <a:p>
            <a:r>
              <a:rPr lang="en-US" altLang="en-US" sz="4900" b="1">
                <a:solidFill>
                  <a:schemeClr val="tx2"/>
                </a:solidFill>
                <a:latin typeface="Century Gothic" panose="020B0502020202020204" pitchFamily="34" charset="0"/>
              </a:rPr>
              <a:t>We love to play and</a:t>
            </a:r>
            <a:br>
              <a:rPr lang="en-US" altLang="en-US" sz="4900" b="1">
                <a:solidFill>
                  <a:schemeClr val="tx2"/>
                </a:solidFill>
                <a:latin typeface="Century Gothic" panose="020B0502020202020204" pitchFamily="34" charset="0"/>
              </a:rPr>
            </a:br>
            <a:r>
              <a:rPr lang="en-US" altLang="en-US" sz="4900" b="1">
                <a:solidFill>
                  <a:schemeClr val="tx2"/>
                </a:solidFill>
                <a:latin typeface="Century Gothic" panose="020B0502020202020204" pitchFamily="34" charset="0"/>
              </a:rPr>
              <a:t>create no matter…</a:t>
            </a:r>
            <a:br>
              <a:rPr lang="en-US" altLang="en-US" sz="4400" b="1">
                <a:solidFill>
                  <a:schemeClr val="tx2"/>
                </a:solidFill>
                <a:latin typeface="Century Gothic" panose="020B0502020202020204" pitchFamily="34" charset="0"/>
              </a:rPr>
            </a:br>
            <a:r>
              <a:rPr lang="en-US" altLang="en-US" sz="4400" b="1">
                <a:solidFill>
                  <a:schemeClr val="tx2"/>
                </a:solidFill>
                <a:latin typeface="Century Gothic" panose="020B0502020202020204" pitchFamily="34" charset="0"/>
              </a:rPr>
              <a:t> </a:t>
            </a:r>
          </a:p>
        </p:txBody>
      </p:sp>
      <p:pic>
        <p:nvPicPr>
          <p:cNvPr id="7" name="Content Placeholder 4"/>
          <p:cNvPicPr>
            <a:picLocks noGrp="1" noChangeAspect="1"/>
          </p:cNvPicPr>
          <p:nvPr>
            <p:ph idx="1"/>
          </p:nvPr>
        </p:nvPicPr>
        <p:blipFill>
          <a:blip r:embed="rId3"/>
          <a:stretch>
            <a:fillRect/>
          </a:stretch>
        </p:blipFill>
        <p:spPr>
          <a:xfrm>
            <a:off x="6413119" y="760020"/>
            <a:ext cx="5179761" cy="53082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Content Placeholder 5"/>
          <p:cNvPicPr>
            <a:picLocks noChangeAspect="1"/>
          </p:cNvPicPr>
          <p:nvPr/>
        </p:nvPicPr>
        <p:blipFill>
          <a:blip r:embed="rId4"/>
          <a:srcRect/>
          <a:stretch>
            <a:fillRect/>
          </a:stretch>
        </p:blipFill>
        <p:spPr>
          <a:xfrm>
            <a:off x="771903" y="1802696"/>
            <a:ext cx="4741709" cy="42787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17BE41DC-C8A2-4177-B0DD-89AD4DA254B3}"/>
              </a:ext>
            </a:extLst>
          </p:cNvPr>
          <p:cNvSpPr txBox="1"/>
          <p:nvPr/>
        </p:nvSpPr>
        <p:spPr>
          <a:xfrm>
            <a:off x="118764" y="6322125"/>
            <a:ext cx="11926663" cy="461665"/>
          </a:xfrm>
          <a:prstGeom prst="rect">
            <a:avLst/>
          </a:prstGeom>
          <a:noFill/>
        </p:spPr>
        <p:txBody>
          <a:bodyPr wrap="none" rtlCol="0" anchor="t">
            <a:spAutoFit/>
          </a:bodyPr>
          <a:lstStyle/>
          <a:p>
            <a:r>
              <a:rPr lang="en-CA" sz="2400">
                <a:solidFill>
                  <a:schemeClr val="tx2"/>
                </a:solidFill>
                <a:latin typeface="Century Gothic"/>
              </a:rPr>
              <a:t>… if we are inside or out with our friends.  Toques, Jackets and Mittens – Oh, my!</a:t>
            </a:r>
          </a:p>
        </p:txBody>
      </p:sp>
    </p:spTree>
    <p:extLst>
      <p:ext uri="{BB962C8B-B14F-4D97-AF65-F5344CB8AC3E}">
        <p14:creationId xmlns:p14="http://schemas.microsoft.com/office/powerpoint/2010/main" val="400572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91044" y="-1326650"/>
            <a:ext cx="12374088" cy="22733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kern="1200">
                <a:solidFill>
                  <a:schemeClr val="tx1">
                    <a:lumMod val="50000"/>
                  </a:schemeClr>
                </a:solidFill>
                <a:latin typeface="+mj-lt"/>
                <a:ea typeface="+mj-ea"/>
                <a:cs typeface="+mj-cs"/>
              </a:defRPr>
            </a:lvl1pPr>
          </a:lstStyle>
          <a:p>
            <a:pPr algn="ctr">
              <a:defRPr/>
            </a:pPr>
            <a:r>
              <a:rPr lang="en-US" b="1">
                <a:solidFill>
                  <a:schemeClr val="tx2">
                    <a:lumMod val="95000"/>
                    <a:lumOff val="5000"/>
                  </a:schemeClr>
                </a:solidFill>
                <a:latin typeface="Century Gothic" panose="020B0502020202020204" pitchFamily="34" charset="0"/>
              </a:rPr>
              <a:t> Information for Families</a:t>
            </a:r>
            <a:endParaRPr lang="en-US" sz="3600" b="1">
              <a:solidFill>
                <a:schemeClr val="tx2">
                  <a:lumMod val="95000"/>
                  <a:lumOff val="5000"/>
                </a:schemeClr>
              </a:solidFill>
              <a:latin typeface="Century Gothic" panose="020B0502020202020204" pitchFamily="34" charset="0"/>
            </a:endParaRPr>
          </a:p>
        </p:txBody>
      </p:sp>
      <p:sp>
        <p:nvSpPr>
          <p:cNvPr id="6" name="Rectangle 3"/>
          <p:cNvSpPr txBox="1">
            <a:spLocks noChangeArrowheads="1"/>
          </p:cNvSpPr>
          <p:nvPr/>
        </p:nvSpPr>
        <p:spPr>
          <a:xfrm>
            <a:off x="2930360" y="1296635"/>
            <a:ext cx="8258422" cy="2381250"/>
          </a:xfrm>
          <a:prstGeom prst="rect">
            <a:avLst/>
          </a:prstGeom>
        </p:spPr>
        <p:txBody>
          <a:bodyPr vert="horz" lIns="91440" tIns="45720" rIns="91440" bIns="45720" rtlCol="0">
            <a:normAutofit fontScale="47500" lnSpcReduction="20000"/>
          </a:bodyPr>
          <a:lst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0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8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600"/>
              </a:spcBef>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90000"/>
              </a:lnSpc>
              <a:spcBef>
                <a:spcPts val="600"/>
              </a:spcBef>
              <a:buFont typeface="Arial" panose="020B0604020202020204" pitchFamily="34" charset="0"/>
              <a:buNone/>
              <a:defRPr sz="1600" kern="1200" baseline="0">
                <a:solidFill>
                  <a:schemeClr val="tx1"/>
                </a:solidFill>
                <a:latin typeface="+mn-lt"/>
                <a:ea typeface="+mn-ea"/>
                <a:cs typeface="+mn-cs"/>
              </a:defRPr>
            </a:lvl9pPr>
          </a:lstStyle>
          <a:p>
            <a:pPr algn="ctr">
              <a:defRPr/>
            </a:pPr>
            <a:r>
              <a:rPr lang="en-US" sz="9600">
                <a:solidFill>
                  <a:schemeClr val="tx2">
                    <a:lumMod val="95000"/>
                    <a:lumOff val="5000"/>
                  </a:schemeClr>
                </a:solidFill>
                <a:latin typeface="Century Gothic" panose="020B0502020202020204" pitchFamily="34" charset="0"/>
              </a:rPr>
              <a:t>The following  slides contain information about the Kindergarten Program.   </a:t>
            </a:r>
            <a:r>
              <a:rPr lang="en-US">
                <a:solidFill>
                  <a:schemeClr val="tx2">
                    <a:lumMod val="95000"/>
                    <a:lumOff val="5000"/>
                  </a:schemeClr>
                </a:solidFill>
                <a:latin typeface="Century Gothic" panose="020B0502020202020204" pitchFamily="34" charset="0"/>
              </a:rPr>
              <a:t>.</a:t>
            </a:r>
          </a:p>
        </p:txBody>
      </p:sp>
    </p:spTree>
    <p:extLst>
      <p:ext uri="{BB962C8B-B14F-4D97-AF65-F5344CB8AC3E}">
        <p14:creationId xmlns:p14="http://schemas.microsoft.com/office/powerpoint/2010/main" val="205559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797" y="-757274"/>
            <a:ext cx="11758163" cy="1600200"/>
          </a:xfrm>
        </p:spPr>
        <p:txBody>
          <a:bodyPr>
            <a:normAutofit/>
          </a:bodyPr>
          <a:lstStyle/>
          <a:p>
            <a:pPr algn="ctr"/>
            <a:r>
              <a:rPr lang="en-US" altLang="en-US" sz="4400" b="1">
                <a:solidFill>
                  <a:schemeClr val="tx2"/>
                </a:solidFill>
                <a:latin typeface="Century Gothic" panose="020B0502020202020204" pitchFamily="34" charset="0"/>
              </a:rPr>
              <a:t>Kindergarten Home Responsibilities</a:t>
            </a:r>
          </a:p>
        </p:txBody>
      </p:sp>
      <p:sp>
        <p:nvSpPr>
          <p:cNvPr id="3" name="Content Placeholder 2"/>
          <p:cNvSpPr>
            <a:spLocks noGrp="1"/>
          </p:cNvSpPr>
          <p:nvPr>
            <p:ph sz="half" idx="2"/>
          </p:nvPr>
        </p:nvSpPr>
        <p:spPr>
          <a:xfrm>
            <a:off x="285751" y="1422399"/>
            <a:ext cx="11543392" cy="4905829"/>
          </a:xfrm>
        </p:spPr>
        <p:txBody>
          <a:bodyPr/>
          <a:lstStyle/>
          <a:p>
            <a:endParaRPr lang="en-US" sz="3200" b="0">
              <a:solidFill>
                <a:srgbClr val="9A5315"/>
              </a:solidFill>
            </a:endParaRPr>
          </a:p>
          <a:p>
            <a:endParaRPr lang="en-US" altLang="en-US"/>
          </a:p>
        </p:txBody>
      </p:sp>
      <p:sp>
        <p:nvSpPr>
          <p:cNvPr id="4" name="TextBox 3">
            <a:extLst>
              <a:ext uri="{FF2B5EF4-FFF2-40B4-BE49-F238E27FC236}">
                <a16:creationId xmlns:a16="http://schemas.microsoft.com/office/drawing/2014/main" id="{7FDA3950-E588-421F-AD67-9A84864FFD07}"/>
              </a:ext>
            </a:extLst>
          </p:cNvPr>
          <p:cNvSpPr txBox="1"/>
          <p:nvPr/>
        </p:nvSpPr>
        <p:spPr>
          <a:xfrm>
            <a:off x="281797" y="1390754"/>
            <a:ext cx="11398368"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chemeClr val="tx2"/>
                </a:solidFill>
                <a:latin typeface="Century Gothic"/>
                <a:ea typeface="+mn-lt"/>
                <a:cs typeface="+mn-lt"/>
              </a:rPr>
              <a:t>Children love to be “big kids” and help their families.  In order to help develop independence and self-reliance in your child, this is the age to introduce simple responsibilities. The list below, are some typical Home Responsibilities, perfect for your Kindergarten child:</a:t>
            </a:r>
          </a:p>
          <a:p>
            <a:pPr lvl="1"/>
            <a:endParaRPr lang="en-US" sz="2200">
              <a:solidFill>
                <a:schemeClr val="tx2"/>
              </a:solidFill>
              <a:latin typeface="Century Gothic" panose="020B0502020202020204" pitchFamily="34" charset="0"/>
            </a:endParaRPr>
          </a:p>
          <a:p>
            <a:pPr marL="800100" lvl="1" indent="-342900">
              <a:buFont typeface="Arial" panose="020B0604020202020204" pitchFamily="34" charset="0"/>
              <a:buChar char="•"/>
            </a:pPr>
            <a:r>
              <a:rPr lang="en-US" sz="2200">
                <a:solidFill>
                  <a:schemeClr val="tx2"/>
                </a:solidFill>
                <a:latin typeface="Century Gothic"/>
                <a:ea typeface="+mn-lt"/>
                <a:cs typeface="+mn-lt"/>
              </a:rPr>
              <a:t>Making their own bed and keeping room tidy. </a:t>
            </a:r>
          </a:p>
          <a:p>
            <a:pPr marL="800100" lvl="1" indent="-342900">
              <a:buFont typeface="Arial" panose="020B0604020202020204" pitchFamily="34" charset="0"/>
              <a:buChar char="•"/>
            </a:pPr>
            <a:r>
              <a:rPr lang="en-US" sz="2200">
                <a:solidFill>
                  <a:schemeClr val="tx2"/>
                </a:solidFill>
                <a:latin typeface="Century Gothic"/>
                <a:ea typeface="+mn-lt"/>
                <a:cs typeface="+mn-lt"/>
              </a:rPr>
              <a:t>Dressing on their own and choosing own clothes for the day. </a:t>
            </a:r>
            <a:endParaRPr lang="en-US" sz="2200">
              <a:solidFill>
                <a:schemeClr val="tx2"/>
              </a:solidFill>
              <a:latin typeface="Century Gothic" panose="020B0502020202020204" pitchFamily="34" charset="0"/>
              <a:ea typeface="+mn-lt"/>
              <a:cs typeface="+mn-lt"/>
            </a:endParaRPr>
          </a:p>
          <a:p>
            <a:pPr marL="800100" lvl="1" indent="-342900">
              <a:buFont typeface="Arial" panose="020B0604020202020204" pitchFamily="34" charset="0"/>
              <a:buChar char="•"/>
            </a:pPr>
            <a:r>
              <a:rPr lang="en-US" sz="2200">
                <a:solidFill>
                  <a:schemeClr val="tx2"/>
                </a:solidFill>
                <a:latin typeface="Century Gothic"/>
                <a:ea typeface="+mn-lt"/>
                <a:cs typeface="+mn-lt"/>
              </a:rPr>
              <a:t>Answering the telephone and beginning to dial the phone. </a:t>
            </a:r>
            <a:endParaRPr lang="en-US" sz="2200">
              <a:solidFill>
                <a:schemeClr val="tx2"/>
              </a:solidFill>
              <a:latin typeface="Century Gothic" panose="020B0502020202020204" pitchFamily="34" charset="0"/>
              <a:ea typeface="+mn-lt"/>
              <a:cs typeface="+mn-lt"/>
            </a:endParaRPr>
          </a:p>
          <a:p>
            <a:pPr marL="800100" lvl="1" indent="-342900">
              <a:buFont typeface="Arial" panose="020B0604020202020204" pitchFamily="34" charset="0"/>
              <a:buChar char="•"/>
            </a:pPr>
            <a:r>
              <a:rPr lang="en-US" sz="2200">
                <a:solidFill>
                  <a:schemeClr val="tx2"/>
                </a:solidFill>
                <a:latin typeface="Century Gothic"/>
                <a:ea typeface="+mn-lt"/>
                <a:cs typeface="+mn-lt"/>
              </a:rPr>
              <a:t>Taking out the garbage. </a:t>
            </a:r>
            <a:endParaRPr lang="en-US" sz="2200">
              <a:solidFill>
                <a:schemeClr val="tx2"/>
              </a:solidFill>
              <a:latin typeface="Century Gothic" panose="020B0502020202020204" pitchFamily="34" charset="0"/>
              <a:ea typeface="+mn-lt"/>
              <a:cs typeface="+mn-lt"/>
            </a:endParaRPr>
          </a:p>
          <a:p>
            <a:pPr marL="800100" lvl="1" indent="-342900">
              <a:buFont typeface="Arial" panose="020B0604020202020204" pitchFamily="34" charset="0"/>
              <a:buChar char="•"/>
            </a:pPr>
            <a:r>
              <a:rPr lang="en-US" sz="2200">
                <a:solidFill>
                  <a:schemeClr val="tx2"/>
                </a:solidFill>
                <a:latin typeface="Century Gothic"/>
                <a:ea typeface="+mn-lt"/>
                <a:cs typeface="+mn-lt"/>
              </a:rPr>
              <a:t>Helping set the table. </a:t>
            </a:r>
            <a:endParaRPr lang="en-US" sz="2200">
              <a:solidFill>
                <a:schemeClr val="tx2"/>
              </a:solidFill>
              <a:latin typeface="Century Gothic" panose="020B0502020202020204" pitchFamily="34" charset="0"/>
              <a:ea typeface="+mn-lt"/>
              <a:cs typeface="+mn-lt"/>
            </a:endParaRPr>
          </a:p>
          <a:p>
            <a:pPr marL="800100" lvl="1" indent="-342900">
              <a:buFont typeface="Arial" panose="020B0604020202020204" pitchFamily="34" charset="0"/>
              <a:buChar char="•"/>
            </a:pPr>
            <a:r>
              <a:rPr lang="en-US" sz="2200">
                <a:solidFill>
                  <a:schemeClr val="tx2"/>
                </a:solidFill>
                <a:latin typeface="Century Gothic"/>
                <a:ea typeface="+mn-lt"/>
                <a:cs typeface="+mn-lt"/>
              </a:rPr>
              <a:t>Putting on their shoes. </a:t>
            </a:r>
            <a:endParaRPr lang="en-US" sz="2200">
              <a:solidFill>
                <a:schemeClr val="tx2"/>
              </a:solidFill>
              <a:latin typeface="Century Gothic" panose="020B0502020202020204" pitchFamily="34" charset="0"/>
              <a:ea typeface="+mn-lt"/>
              <a:cs typeface="+mn-lt"/>
            </a:endParaRPr>
          </a:p>
          <a:p>
            <a:pPr marL="800100" lvl="1" indent="-342900">
              <a:buFont typeface="Arial" panose="020B0604020202020204" pitchFamily="34" charset="0"/>
              <a:buChar char="•"/>
            </a:pPr>
            <a:r>
              <a:rPr lang="en-US" sz="2200">
                <a:solidFill>
                  <a:schemeClr val="tx2"/>
                </a:solidFill>
                <a:latin typeface="Century Gothic"/>
                <a:ea typeface="+mn-lt"/>
                <a:cs typeface="+mn-lt"/>
              </a:rPr>
              <a:t>Cleaning up after snack. </a:t>
            </a:r>
            <a:endParaRPr lang="en-US" sz="2200">
              <a:solidFill>
                <a:schemeClr val="tx2"/>
              </a:solidFill>
              <a:latin typeface="Century Gothic" panose="020B0502020202020204" pitchFamily="34" charset="0"/>
              <a:ea typeface="+mn-lt"/>
              <a:cs typeface="+mn-lt"/>
            </a:endParaRPr>
          </a:p>
          <a:p>
            <a:pPr marL="800100" lvl="1" indent="-342900">
              <a:buFont typeface="Arial" panose="020B0604020202020204" pitchFamily="34" charset="0"/>
              <a:buChar char="•"/>
            </a:pPr>
            <a:r>
              <a:rPr lang="en-US" sz="2200">
                <a:solidFill>
                  <a:schemeClr val="tx2"/>
                </a:solidFill>
                <a:latin typeface="Century Gothic"/>
                <a:ea typeface="+mn-lt"/>
                <a:cs typeface="+mn-lt"/>
              </a:rPr>
              <a:t>Separating clothes for wash into </a:t>
            </a:r>
            <a:r>
              <a:rPr lang="en-US" sz="2200" err="1">
                <a:solidFill>
                  <a:schemeClr val="tx2"/>
                </a:solidFill>
                <a:latin typeface="Century Gothic"/>
                <a:ea typeface="+mn-lt"/>
                <a:cs typeface="+mn-lt"/>
              </a:rPr>
              <a:t>colour</a:t>
            </a:r>
            <a:r>
              <a:rPr lang="en-US" sz="2200">
                <a:solidFill>
                  <a:schemeClr val="tx2"/>
                </a:solidFill>
                <a:latin typeface="Century Gothic"/>
                <a:ea typeface="+mn-lt"/>
                <a:cs typeface="+mn-lt"/>
              </a:rPr>
              <a:t> piles. </a:t>
            </a:r>
            <a:endParaRPr lang="en-US" sz="2200">
              <a:solidFill>
                <a:schemeClr val="tx2"/>
              </a:solidFill>
              <a:latin typeface="Century Gothic" panose="020B0502020202020204" pitchFamily="34" charset="0"/>
              <a:ea typeface="+mn-lt"/>
              <a:cs typeface="+mn-lt"/>
            </a:endParaRPr>
          </a:p>
          <a:p>
            <a:pPr marL="800100" lvl="1" indent="-342900">
              <a:buFont typeface="Arial" panose="020B0604020202020204" pitchFamily="34" charset="0"/>
              <a:buChar char="•"/>
            </a:pPr>
            <a:r>
              <a:rPr lang="en-US" sz="2200">
                <a:solidFill>
                  <a:schemeClr val="tx2"/>
                </a:solidFill>
                <a:latin typeface="Century Gothic"/>
                <a:ea typeface="+mn-lt"/>
                <a:cs typeface="+mn-lt"/>
              </a:rPr>
              <a:t>Putting toys away.</a:t>
            </a:r>
            <a:endParaRPr lang="en-US" sz="2200">
              <a:solidFill>
                <a:schemeClr val="tx2"/>
              </a:solidFill>
              <a:latin typeface="Century Gothic"/>
            </a:endParaRPr>
          </a:p>
        </p:txBody>
      </p:sp>
    </p:spTree>
    <p:extLst>
      <p:ext uri="{BB962C8B-B14F-4D97-AF65-F5344CB8AC3E}">
        <p14:creationId xmlns:p14="http://schemas.microsoft.com/office/powerpoint/2010/main" val="307433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53" y="-725383"/>
            <a:ext cx="12192000" cy="1600200"/>
          </a:xfrm>
        </p:spPr>
        <p:txBody>
          <a:bodyPr>
            <a:normAutofit/>
          </a:bodyPr>
          <a:lstStyle/>
          <a:p>
            <a:pPr algn="ctr"/>
            <a:r>
              <a:rPr lang="en-US" altLang="en-US" sz="4800" b="1">
                <a:solidFill>
                  <a:schemeClr val="tx2"/>
                </a:solidFill>
                <a:latin typeface="Century Gothic" panose="020B0502020202020204" pitchFamily="34" charset="0"/>
              </a:rPr>
              <a:t>Kindergarten School Responsibilities</a:t>
            </a:r>
          </a:p>
        </p:txBody>
      </p:sp>
      <p:sp>
        <p:nvSpPr>
          <p:cNvPr id="3" name="Content Placeholder 2"/>
          <p:cNvSpPr>
            <a:spLocks noGrp="1"/>
          </p:cNvSpPr>
          <p:nvPr>
            <p:ph sz="half" idx="2"/>
          </p:nvPr>
        </p:nvSpPr>
        <p:spPr>
          <a:xfrm>
            <a:off x="285751" y="1410524"/>
            <a:ext cx="11543392" cy="4905829"/>
          </a:xfrm>
        </p:spPr>
        <p:txBody>
          <a:bodyPr vert="horz" lIns="91440" tIns="45720" rIns="91440" bIns="45720" rtlCol="0" anchor="t">
            <a:normAutofit fontScale="92500" lnSpcReduction="20000"/>
          </a:bodyPr>
          <a:lstStyle/>
          <a:p>
            <a:pPr marL="0" indent="0">
              <a:buNone/>
            </a:pPr>
            <a:r>
              <a:rPr lang="en-US">
                <a:solidFill>
                  <a:schemeClr val="tx2"/>
                </a:solidFill>
                <a:latin typeface="Century Gothic"/>
                <a:ea typeface="+mn-lt"/>
                <a:cs typeface="+mn-lt"/>
              </a:rPr>
              <a:t>Now that your “big kid” is in Kindergarten, they also have responsibilities at school.  In order to help develop independence and self-reliance in your child, help teach and let them take on their school responsibilities. </a:t>
            </a:r>
            <a:endParaRPr lang="en-US" altLang="en-US">
              <a:solidFill>
                <a:schemeClr val="tx2"/>
              </a:solidFill>
              <a:latin typeface="Century Gothic" panose="020B0502020202020204" pitchFamily="34" charset="0"/>
            </a:endParaRPr>
          </a:p>
          <a:p>
            <a:pPr marL="0" indent="0">
              <a:buNone/>
            </a:pPr>
            <a:r>
              <a:rPr lang="en-US" altLang="en-US">
                <a:solidFill>
                  <a:schemeClr val="tx2"/>
                </a:solidFill>
                <a:latin typeface="Century Gothic"/>
              </a:rPr>
              <a:t>Your Kindergarten child must learn to:</a:t>
            </a:r>
          </a:p>
          <a:p>
            <a:pPr marL="740410" lvl="1" indent="-283210"/>
            <a:r>
              <a:rPr lang="en-US" altLang="en-US" sz="2400">
                <a:solidFill>
                  <a:schemeClr val="tx2"/>
                </a:solidFill>
                <a:latin typeface="Century Gothic"/>
              </a:rPr>
              <a:t>Carry their own backpacks. </a:t>
            </a:r>
            <a:endParaRPr lang="en-US" altLang="en-US" sz="2400">
              <a:solidFill>
                <a:schemeClr val="tx2"/>
              </a:solidFill>
              <a:latin typeface="Century Gothic" panose="020B0502020202020204" pitchFamily="34" charset="0"/>
            </a:endParaRPr>
          </a:p>
          <a:p>
            <a:pPr marL="740410" lvl="1" indent="-283210"/>
            <a:r>
              <a:rPr lang="en-US" altLang="en-US" sz="2400">
                <a:solidFill>
                  <a:schemeClr val="tx2"/>
                </a:solidFill>
                <a:latin typeface="Century Gothic"/>
              </a:rPr>
              <a:t>Put on their own jackets, rain pants and shoes. </a:t>
            </a:r>
            <a:endParaRPr lang="en-US" altLang="en-US" sz="2400">
              <a:solidFill>
                <a:schemeClr val="tx2"/>
              </a:solidFill>
              <a:latin typeface="Century Gothic" panose="020B0502020202020204" pitchFamily="34" charset="0"/>
            </a:endParaRPr>
          </a:p>
          <a:p>
            <a:pPr marL="740410" lvl="1" indent="-283210"/>
            <a:r>
              <a:rPr lang="en-US" altLang="en-US" sz="2400">
                <a:solidFill>
                  <a:schemeClr val="tx2"/>
                </a:solidFill>
                <a:latin typeface="Century Gothic"/>
              </a:rPr>
              <a:t>Learn to fix reversed sleeves and pant legs that are inside out.</a:t>
            </a:r>
          </a:p>
          <a:p>
            <a:pPr marL="740410" lvl="1" indent="-283210"/>
            <a:r>
              <a:rPr lang="en-US" altLang="en-US" sz="2400">
                <a:solidFill>
                  <a:schemeClr val="tx2"/>
                </a:solidFill>
                <a:latin typeface="Century Gothic"/>
              </a:rPr>
              <a:t>Practice using buttons, snaps, zippers and </a:t>
            </a:r>
            <a:r>
              <a:rPr lang="en-US" altLang="en-US" sz="2400" err="1">
                <a:solidFill>
                  <a:schemeClr val="tx2"/>
                </a:solidFill>
                <a:latin typeface="Century Gothic"/>
              </a:rPr>
              <a:t>velcro</a:t>
            </a:r>
            <a:r>
              <a:rPr lang="en-US" altLang="en-US" sz="2400">
                <a:solidFill>
                  <a:schemeClr val="tx2"/>
                </a:solidFill>
                <a:latin typeface="Century Gothic"/>
              </a:rPr>
              <a:t>.</a:t>
            </a:r>
          </a:p>
          <a:p>
            <a:pPr marL="740410" lvl="1" indent="-283210"/>
            <a:r>
              <a:rPr lang="en-US" altLang="en-US" sz="2400">
                <a:solidFill>
                  <a:schemeClr val="tx2"/>
                </a:solidFill>
                <a:latin typeface="Century Gothic"/>
              </a:rPr>
              <a:t>Open and close their lunch kits, containers and packages.</a:t>
            </a:r>
          </a:p>
          <a:p>
            <a:pPr marL="740410" lvl="1" indent="-283210"/>
            <a:r>
              <a:rPr lang="en-US" altLang="en-US" sz="2400">
                <a:solidFill>
                  <a:schemeClr val="tx2"/>
                </a:solidFill>
                <a:latin typeface="Century Gothic"/>
              </a:rPr>
              <a:t>Feed themselves and clean-up any messes from eating.</a:t>
            </a:r>
          </a:p>
          <a:p>
            <a:pPr marL="740410" lvl="1" indent="-283210"/>
            <a:r>
              <a:rPr lang="en-US" altLang="en-US" sz="2400">
                <a:solidFill>
                  <a:schemeClr val="tx2"/>
                </a:solidFill>
                <a:latin typeface="Century Gothic"/>
              </a:rPr>
              <a:t>Be responsible for returning notices and library books. </a:t>
            </a:r>
            <a:endParaRPr lang="en-US" altLang="en-US" sz="2400">
              <a:solidFill>
                <a:schemeClr val="tx2"/>
              </a:solidFill>
              <a:latin typeface="Century Gothic" panose="020B0502020202020204" pitchFamily="34" charset="0"/>
            </a:endParaRPr>
          </a:p>
          <a:p>
            <a:pPr marL="740410" lvl="1" indent="-283210"/>
            <a:r>
              <a:rPr lang="en-US" altLang="en-US" sz="2400">
                <a:solidFill>
                  <a:schemeClr val="tx2"/>
                </a:solidFill>
                <a:latin typeface="Century Gothic"/>
              </a:rPr>
              <a:t>Going to the washroom independently.</a:t>
            </a:r>
          </a:p>
          <a:p>
            <a:pPr marL="347345" indent="-347345"/>
            <a:endParaRPr lang="en-US" altLang="en-US">
              <a:latin typeface="Century Gothic" panose="020B0502020202020204" pitchFamily="34" charset="0"/>
            </a:endParaRPr>
          </a:p>
        </p:txBody>
      </p:sp>
    </p:spTree>
    <p:extLst>
      <p:ext uri="{BB962C8B-B14F-4D97-AF65-F5344CB8AC3E}">
        <p14:creationId xmlns:p14="http://schemas.microsoft.com/office/powerpoint/2010/main" val="279233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956" y="-116766"/>
            <a:ext cx="9761836" cy="990600"/>
          </a:xfrm>
        </p:spPr>
        <p:txBody>
          <a:bodyPr>
            <a:normAutofit/>
          </a:bodyPr>
          <a:lstStyle/>
          <a:p>
            <a:r>
              <a:rPr lang="en-US" altLang="en-US" sz="4800" b="1">
                <a:solidFill>
                  <a:schemeClr val="tx2"/>
                </a:solidFill>
                <a:latin typeface="Century Gothic" panose="020B0502020202020204" pitchFamily="34" charset="0"/>
              </a:rPr>
              <a:t>Your Child's Health is Important</a:t>
            </a:r>
          </a:p>
        </p:txBody>
      </p:sp>
      <p:sp>
        <p:nvSpPr>
          <p:cNvPr id="3" name="Content Placeholder 2"/>
          <p:cNvSpPr>
            <a:spLocks noGrp="1"/>
          </p:cNvSpPr>
          <p:nvPr>
            <p:ph idx="1"/>
          </p:nvPr>
        </p:nvSpPr>
        <p:spPr>
          <a:xfrm>
            <a:off x="339429" y="1562810"/>
            <a:ext cx="11518743" cy="4521200"/>
          </a:xfrm>
        </p:spPr>
        <p:txBody>
          <a:bodyPr vert="horz" lIns="91440" tIns="45720" rIns="91440" bIns="45720" rtlCol="0" anchor="t">
            <a:noAutofit/>
          </a:bodyPr>
          <a:lstStyle/>
          <a:p>
            <a:pPr marL="0" indent="0">
              <a:buNone/>
            </a:pPr>
            <a:r>
              <a:rPr lang="en-US" sz="2200">
                <a:solidFill>
                  <a:schemeClr val="tx2"/>
                </a:solidFill>
                <a:latin typeface="Century Gothic"/>
                <a:ea typeface="+mn-lt"/>
                <a:cs typeface="+mn-lt"/>
              </a:rPr>
              <a:t>Your child’s health is important and directly effects their ability to learn, play and make friends in school.  Below are some areas that are particularly important.</a:t>
            </a:r>
          </a:p>
          <a:p>
            <a:pPr marL="0" indent="0">
              <a:buNone/>
            </a:pPr>
            <a:r>
              <a:rPr lang="en-US" sz="2200">
                <a:solidFill>
                  <a:schemeClr val="tx2"/>
                </a:solidFill>
                <a:latin typeface="Century Gothic"/>
                <a:ea typeface="+mn-lt"/>
                <a:cs typeface="+mn-lt"/>
              </a:rPr>
              <a:t>Please help your child: </a:t>
            </a:r>
            <a:endParaRPr lang="en-US" sz="2200">
              <a:solidFill>
                <a:schemeClr val="tx2"/>
              </a:solidFill>
              <a:latin typeface="Century Gothic" panose="020B0502020202020204" pitchFamily="34" charset="0"/>
              <a:ea typeface="+mn-lt"/>
              <a:cs typeface="+mn-lt"/>
            </a:endParaRPr>
          </a:p>
          <a:p>
            <a:pPr marL="740410" lvl="1" indent="-347345">
              <a:lnSpc>
                <a:spcPts val="1800"/>
              </a:lnSpc>
            </a:pPr>
            <a:r>
              <a:rPr lang="en-US" sz="2200">
                <a:solidFill>
                  <a:schemeClr val="tx2"/>
                </a:solidFill>
                <a:latin typeface="Century Gothic"/>
                <a:ea typeface="+mn-lt"/>
                <a:cs typeface="+mn-lt"/>
              </a:rPr>
              <a:t>Get enough sleep (10 – 12 hours.) </a:t>
            </a:r>
          </a:p>
          <a:p>
            <a:pPr marL="740410" lvl="1" indent="-347345">
              <a:lnSpc>
                <a:spcPts val="1800"/>
              </a:lnSpc>
            </a:pPr>
            <a:r>
              <a:rPr lang="en-US" sz="2200">
                <a:solidFill>
                  <a:schemeClr val="tx2"/>
                </a:solidFill>
                <a:latin typeface="Century Gothic"/>
                <a:ea typeface="+mn-lt"/>
                <a:cs typeface="+mn-lt"/>
              </a:rPr>
              <a:t>Eat a balanced diet (especially a protein rich breakfast.) </a:t>
            </a:r>
            <a:endParaRPr lang="en-US" sz="2200">
              <a:solidFill>
                <a:schemeClr val="tx2"/>
              </a:solidFill>
              <a:latin typeface="Century Gothic" panose="020B0502020202020204" pitchFamily="34" charset="0"/>
              <a:ea typeface="+mn-lt"/>
              <a:cs typeface="+mn-lt"/>
            </a:endParaRPr>
          </a:p>
          <a:p>
            <a:pPr marL="740410" lvl="1" indent="-347345">
              <a:lnSpc>
                <a:spcPts val="1800"/>
              </a:lnSpc>
            </a:pPr>
            <a:r>
              <a:rPr lang="en-US" sz="2200">
                <a:solidFill>
                  <a:schemeClr val="tx2"/>
                </a:solidFill>
                <a:latin typeface="Century Gothic"/>
                <a:ea typeface="+mn-lt"/>
                <a:cs typeface="+mn-lt"/>
              </a:rPr>
              <a:t>Develop habits of cleanliness and independent personal hygiene. </a:t>
            </a:r>
            <a:endParaRPr lang="en-US" sz="2200">
              <a:solidFill>
                <a:schemeClr val="tx2"/>
              </a:solidFill>
              <a:latin typeface="Century Gothic" panose="020B0502020202020204" pitchFamily="34" charset="0"/>
              <a:ea typeface="+mn-lt"/>
              <a:cs typeface="+mn-lt"/>
            </a:endParaRPr>
          </a:p>
          <a:p>
            <a:pPr marL="740410" lvl="1" indent="-347345">
              <a:lnSpc>
                <a:spcPts val="1800"/>
              </a:lnSpc>
            </a:pPr>
            <a:r>
              <a:rPr lang="en-US" sz="2200">
                <a:solidFill>
                  <a:schemeClr val="tx2"/>
                </a:solidFill>
                <a:latin typeface="Century Gothic"/>
                <a:ea typeface="+mn-lt"/>
                <a:cs typeface="+mn-lt"/>
              </a:rPr>
              <a:t>Have eyesight, hearing, teeth and general health checked. </a:t>
            </a:r>
          </a:p>
          <a:p>
            <a:pPr marL="740410" lvl="1" indent="-347345">
              <a:lnSpc>
                <a:spcPts val="1800"/>
              </a:lnSpc>
            </a:pPr>
            <a:r>
              <a:rPr lang="en-US" sz="2200">
                <a:solidFill>
                  <a:schemeClr val="tx2"/>
                </a:solidFill>
                <a:latin typeface="Century Gothic"/>
                <a:ea typeface="+mn-lt"/>
                <a:cs typeface="+mn-lt"/>
              </a:rPr>
              <a:t>Update their immunizations. </a:t>
            </a:r>
          </a:p>
          <a:p>
            <a:pPr marL="740410" lvl="1" indent="-347345">
              <a:lnSpc>
                <a:spcPts val="1800"/>
              </a:lnSpc>
            </a:pPr>
            <a:r>
              <a:rPr lang="en-US" sz="2200">
                <a:solidFill>
                  <a:schemeClr val="tx2"/>
                </a:solidFill>
                <a:latin typeface="Century Gothic"/>
                <a:ea typeface="+mn-lt"/>
                <a:cs typeface="+mn-lt"/>
              </a:rPr>
              <a:t>Keep them at home when they are ill (phone the school and let them know of their absence.)</a:t>
            </a:r>
            <a:endParaRPr lang="en-US" sz="2200">
              <a:solidFill>
                <a:schemeClr val="tx2"/>
              </a:solidFill>
              <a:latin typeface="Century Gothic"/>
            </a:endParaRPr>
          </a:p>
        </p:txBody>
      </p:sp>
    </p:spTree>
    <p:extLst>
      <p:ext uri="{BB962C8B-B14F-4D97-AF65-F5344CB8AC3E}">
        <p14:creationId xmlns:p14="http://schemas.microsoft.com/office/powerpoint/2010/main" val="343913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8213" y="-111727"/>
            <a:ext cx="9761836" cy="990600"/>
          </a:xfrm>
        </p:spPr>
        <p:txBody>
          <a:bodyPr>
            <a:normAutofit/>
          </a:bodyPr>
          <a:lstStyle/>
          <a:p>
            <a:r>
              <a:rPr lang="en-US" altLang="en-US" sz="4800" b="1">
                <a:solidFill>
                  <a:schemeClr val="tx2"/>
                </a:solidFill>
                <a:latin typeface="Century Gothic" panose="020B0502020202020204" pitchFamily="34" charset="0"/>
              </a:rPr>
              <a:t>Washing Hands is Essential</a:t>
            </a:r>
          </a:p>
        </p:txBody>
      </p:sp>
      <p:sp>
        <p:nvSpPr>
          <p:cNvPr id="3" name="Content Placeholder 2"/>
          <p:cNvSpPr>
            <a:spLocks noGrp="1"/>
          </p:cNvSpPr>
          <p:nvPr>
            <p:ph idx="1"/>
          </p:nvPr>
        </p:nvSpPr>
        <p:spPr>
          <a:xfrm>
            <a:off x="214082" y="1399508"/>
            <a:ext cx="4677862" cy="5002084"/>
          </a:xfrm>
        </p:spPr>
        <p:txBody>
          <a:bodyPr vert="horz" lIns="91440" tIns="45720" rIns="91440" bIns="45720" rtlCol="0" anchor="t">
            <a:normAutofit/>
          </a:bodyPr>
          <a:lstStyle/>
          <a:p>
            <a:pPr marL="0" indent="0">
              <a:buNone/>
            </a:pPr>
            <a:r>
              <a:rPr lang="en-US" sz="2200">
                <a:solidFill>
                  <a:schemeClr val="tx2"/>
                </a:solidFill>
                <a:latin typeface="Century Gothic"/>
                <a:ea typeface="+mn-lt"/>
                <a:cs typeface="+mn-lt"/>
              </a:rPr>
              <a:t>It is essential that your child can independently and thoroughly wash their hands to prevent the spread of germs.  </a:t>
            </a:r>
            <a:endParaRPr lang="en-US" sz="2200">
              <a:solidFill>
                <a:schemeClr val="tx2"/>
              </a:solidFill>
              <a:latin typeface="Century Gothic" panose="020B0502020202020204" pitchFamily="34" charset="0"/>
              <a:ea typeface="+mn-lt"/>
              <a:cs typeface="+mn-lt"/>
            </a:endParaRPr>
          </a:p>
          <a:p>
            <a:pPr marL="347345" indent="-347345"/>
            <a:r>
              <a:rPr lang="en-US" sz="2200">
                <a:solidFill>
                  <a:schemeClr val="tx2"/>
                </a:solidFill>
                <a:latin typeface="Century Gothic"/>
                <a:ea typeface="+mn-lt"/>
                <a:cs typeface="+mn-lt"/>
              </a:rPr>
              <a:t>Children should be washing their hands for 20 seconds.  If possible, please teach your child to wash their hands to one of these catchy </a:t>
            </a:r>
            <a:r>
              <a:rPr lang="en-US" sz="2200">
                <a:solidFill>
                  <a:schemeClr val="accent3">
                    <a:lumMod val="75000"/>
                  </a:schemeClr>
                </a:solidFill>
                <a:latin typeface="Century Gothic"/>
                <a:ea typeface="+mn-lt"/>
                <a:cs typeface="+mn-lt"/>
                <a:hlinkClick r:id="rId2"/>
              </a:rPr>
              <a:t>songs</a:t>
            </a:r>
            <a:r>
              <a:rPr lang="en-US" sz="2200">
                <a:solidFill>
                  <a:schemeClr val="tx2"/>
                </a:solidFill>
                <a:latin typeface="Century Gothic"/>
                <a:ea typeface="+mn-lt"/>
                <a:cs typeface="+mn-lt"/>
              </a:rPr>
              <a:t>.</a:t>
            </a:r>
          </a:p>
          <a:p>
            <a:pPr marL="347345" indent="-347345"/>
            <a:r>
              <a:rPr lang="en-US" sz="2200">
                <a:solidFill>
                  <a:schemeClr val="tx2"/>
                </a:solidFill>
                <a:latin typeface="Century Gothic"/>
                <a:ea typeface="+mn-lt"/>
                <a:cs typeface="+mn-lt"/>
              </a:rPr>
              <a:t> Alternatively, have your child sing the ABC Song </a:t>
            </a:r>
            <a:r>
              <a:rPr lang="en-US" sz="2200" u="sng">
                <a:solidFill>
                  <a:schemeClr val="tx2"/>
                </a:solidFill>
                <a:latin typeface="Century Gothic"/>
                <a:ea typeface="+mn-lt"/>
                <a:cs typeface="+mn-lt"/>
              </a:rPr>
              <a:t>twice</a:t>
            </a:r>
            <a:r>
              <a:rPr lang="en-US" sz="2200">
                <a:solidFill>
                  <a:schemeClr val="tx2"/>
                </a:solidFill>
                <a:latin typeface="Century Gothic"/>
                <a:ea typeface="+mn-lt"/>
                <a:cs typeface="+mn-lt"/>
              </a:rPr>
              <a:t> while washing their hands.</a:t>
            </a:r>
          </a:p>
          <a:p>
            <a:pPr marL="347345" indent="-347345"/>
            <a:endParaRPr lang="en-US" sz="2200">
              <a:solidFill>
                <a:srgbClr val="9A5315"/>
              </a:solidFill>
              <a:latin typeface="Segoe Print"/>
            </a:endParaRPr>
          </a:p>
        </p:txBody>
      </p:sp>
      <p:pic>
        <p:nvPicPr>
          <p:cNvPr id="2050" name="Picture 2" descr="How to Wash Your Hands: CDC Guidelines">
            <a:extLst>
              <a:ext uri="{FF2B5EF4-FFF2-40B4-BE49-F238E27FC236}">
                <a16:creationId xmlns:a16="http://schemas.microsoft.com/office/drawing/2014/main" id="{4F7E2D72-4426-4E9E-84BD-8C438BE8E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4097" y="1253837"/>
            <a:ext cx="7230913" cy="534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7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955" y="-116771"/>
            <a:ext cx="9761836" cy="990600"/>
          </a:xfrm>
        </p:spPr>
        <p:txBody>
          <a:bodyPr>
            <a:normAutofit/>
          </a:bodyPr>
          <a:lstStyle/>
          <a:p>
            <a:pPr algn="ctr"/>
            <a:r>
              <a:rPr lang="en-US" altLang="en-US" sz="4800" b="1">
                <a:solidFill>
                  <a:schemeClr val="tx2"/>
                </a:solidFill>
                <a:latin typeface="Century Gothic" panose="020B0502020202020204" pitchFamily="34" charset="0"/>
              </a:rPr>
              <a:t>Washroom Independence</a:t>
            </a:r>
          </a:p>
        </p:txBody>
      </p:sp>
      <p:sp>
        <p:nvSpPr>
          <p:cNvPr id="3" name="Content Placeholder 2"/>
          <p:cNvSpPr>
            <a:spLocks noGrp="1"/>
          </p:cNvSpPr>
          <p:nvPr>
            <p:ph idx="1"/>
          </p:nvPr>
        </p:nvSpPr>
        <p:spPr>
          <a:xfrm>
            <a:off x="339429" y="1360933"/>
            <a:ext cx="11518743" cy="5431756"/>
          </a:xfrm>
        </p:spPr>
        <p:txBody>
          <a:bodyPr vert="horz" lIns="91440" tIns="45720" rIns="91440" bIns="45720" rtlCol="0" anchor="t">
            <a:normAutofit fontScale="25000" lnSpcReduction="20000"/>
          </a:bodyPr>
          <a:lstStyle/>
          <a:p>
            <a:pPr marL="0" indent="0">
              <a:buNone/>
            </a:pPr>
            <a:r>
              <a:rPr lang="en-US" altLang="en-US" sz="8800">
                <a:solidFill>
                  <a:schemeClr val="tx2"/>
                </a:solidFill>
                <a:latin typeface="Century Gothic"/>
              </a:rPr>
              <a:t>Washroom independence is mandatory for all students.  Teachers will not toilet your child.  From time to time, children will have accidents… this is normal. To the best of your child’s ability, they need to be washroom independent.</a:t>
            </a:r>
          </a:p>
          <a:p>
            <a:pPr marL="0" indent="0">
              <a:buNone/>
            </a:pPr>
            <a:endParaRPr lang="en-US" altLang="en-US" sz="8800">
              <a:solidFill>
                <a:schemeClr val="tx2"/>
              </a:solidFill>
              <a:latin typeface="Century Gothic" panose="020B0502020202020204" pitchFamily="34" charset="0"/>
            </a:endParaRPr>
          </a:p>
          <a:p>
            <a:pPr marL="0" indent="0">
              <a:buNone/>
            </a:pPr>
            <a:r>
              <a:rPr lang="en-US" altLang="en-US" sz="8800">
                <a:solidFill>
                  <a:schemeClr val="tx2"/>
                </a:solidFill>
                <a:latin typeface="Century Gothic"/>
              </a:rPr>
              <a:t>Your Kindergarten child must be able to:</a:t>
            </a:r>
            <a:endParaRPr lang="en-US" altLang="en-US" sz="8800" b="1" u="sng">
              <a:solidFill>
                <a:schemeClr val="tx2"/>
              </a:solidFill>
              <a:latin typeface="Century Gothic"/>
            </a:endParaRPr>
          </a:p>
          <a:p>
            <a:pPr marL="740410" lvl="1" indent="-283210">
              <a:lnSpc>
                <a:spcPts val="1800"/>
              </a:lnSpc>
            </a:pPr>
            <a:r>
              <a:rPr lang="en-US" altLang="en-US" sz="8400">
                <a:solidFill>
                  <a:schemeClr val="tx2"/>
                </a:solidFill>
                <a:latin typeface="Century Gothic"/>
              </a:rPr>
              <a:t>Clearly tell the teacher when he/she needs to go to the washroom, before it is too late.</a:t>
            </a:r>
          </a:p>
          <a:p>
            <a:pPr marL="740410" lvl="1" indent="-283210">
              <a:lnSpc>
                <a:spcPts val="1800"/>
              </a:lnSpc>
            </a:pPr>
            <a:r>
              <a:rPr lang="en-US" altLang="en-US" sz="8400">
                <a:solidFill>
                  <a:schemeClr val="tx2"/>
                </a:solidFill>
                <a:latin typeface="Century Gothic"/>
              </a:rPr>
              <a:t>Pee and poo independently.</a:t>
            </a:r>
          </a:p>
          <a:p>
            <a:pPr marL="740410" lvl="1" indent="-283210">
              <a:lnSpc>
                <a:spcPts val="1800"/>
              </a:lnSpc>
            </a:pPr>
            <a:r>
              <a:rPr lang="en-US" altLang="en-US" sz="8400">
                <a:solidFill>
                  <a:schemeClr val="tx2"/>
                </a:solidFill>
                <a:latin typeface="Century Gothic"/>
              </a:rPr>
              <a:t>Must be able to poo while sitting on the toilet.</a:t>
            </a:r>
          </a:p>
          <a:p>
            <a:pPr marL="740410" lvl="1" indent="-283210">
              <a:lnSpc>
                <a:spcPts val="1800"/>
              </a:lnSpc>
            </a:pPr>
            <a:r>
              <a:rPr lang="en-US" altLang="en-US" sz="8400">
                <a:solidFill>
                  <a:schemeClr val="tx2"/>
                </a:solidFill>
                <a:latin typeface="Century Gothic"/>
              </a:rPr>
              <a:t>Wipe independently after going pee or poo. </a:t>
            </a:r>
          </a:p>
          <a:p>
            <a:pPr lvl="1">
              <a:lnSpc>
                <a:spcPts val="1800"/>
              </a:lnSpc>
            </a:pPr>
            <a:r>
              <a:rPr lang="en-US" altLang="en-US" sz="8400">
                <a:solidFill>
                  <a:schemeClr val="tx2"/>
                </a:solidFill>
                <a:latin typeface="Century Gothic"/>
              </a:rPr>
              <a:t>Re-dress after using the washroom.  </a:t>
            </a:r>
            <a:endParaRPr lang="en-US" altLang="en-US" sz="8400">
              <a:solidFill>
                <a:schemeClr val="tx2"/>
              </a:solidFill>
              <a:latin typeface="Century Gothic" panose="020B0502020202020204" pitchFamily="34" charset="0"/>
            </a:endParaRPr>
          </a:p>
          <a:p>
            <a:pPr marL="740410" lvl="1" indent="-283210">
              <a:lnSpc>
                <a:spcPts val="1800"/>
              </a:lnSpc>
            </a:pPr>
            <a:r>
              <a:rPr lang="en-US" altLang="en-US" sz="8400">
                <a:solidFill>
                  <a:schemeClr val="tx2"/>
                </a:solidFill>
                <a:latin typeface="Century Gothic"/>
              </a:rPr>
              <a:t>Thoroughly wash his/her hands after each bathroom use. </a:t>
            </a:r>
            <a:endParaRPr lang="en-US" altLang="en-US" sz="8400">
              <a:solidFill>
                <a:schemeClr val="tx2"/>
              </a:solidFill>
              <a:latin typeface="Century Gothic" panose="020B0502020202020204" pitchFamily="34" charset="0"/>
            </a:endParaRPr>
          </a:p>
          <a:p>
            <a:pPr marL="0" indent="0">
              <a:buNone/>
            </a:pPr>
            <a:endParaRPr lang="en-US" altLang="en-US" sz="3200">
              <a:solidFill>
                <a:schemeClr val="tx2"/>
              </a:solidFill>
              <a:latin typeface="Century Gothic" panose="020B0502020202020204" pitchFamily="34" charset="0"/>
            </a:endParaRPr>
          </a:p>
          <a:p>
            <a:pPr marL="347345" indent="-347345" algn="ctr">
              <a:buFontTx/>
              <a:buNone/>
            </a:pPr>
            <a:r>
              <a:rPr lang="en-US" altLang="en-US" sz="8800">
                <a:solidFill>
                  <a:schemeClr val="tx2"/>
                </a:solidFill>
                <a:latin typeface="Century Gothic"/>
              </a:rPr>
              <a:t>Teachers </a:t>
            </a:r>
            <a:r>
              <a:rPr lang="en-US" altLang="en-US" sz="8800" b="1" u="sng">
                <a:solidFill>
                  <a:schemeClr val="tx2"/>
                </a:solidFill>
                <a:latin typeface="Century Gothic"/>
              </a:rPr>
              <a:t>will not</a:t>
            </a:r>
            <a:r>
              <a:rPr lang="en-US" altLang="en-US" sz="8800">
                <a:solidFill>
                  <a:schemeClr val="tx2"/>
                </a:solidFill>
                <a:latin typeface="Century Gothic"/>
              </a:rPr>
              <a:t> toilet children.</a:t>
            </a:r>
          </a:p>
          <a:p>
            <a:pPr marL="347345" indent="-347345">
              <a:buNone/>
            </a:pPr>
            <a:endParaRPr lang="en-US" altLang="en-US">
              <a:solidFill>
                <a:schemeClr val="tx2"/>
              </a:solidFill>
              <a:latin typeface="Century Gothic" panose="020B0502020202020204" pitchFamily="34" charset="0"/>
            </a:endParaRPr>
          </a:p>
        </p:txBody>
      </p:sp>
    </p:spTree>
    <p:extLst>
      <p:ext uri="{BB962C8B-B14F-4D97-AF65-F5344CB8AC3E}">
        <p14:creationId xmlns:p14="http://schemas.microsoft.com/office/powerpoint/2010/main" val="137955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 y="-740725"/>
            <a:ext cx="12219981" cy="1600200"/>
          </a:xfrm>
        </p:spPr>
        <p:txBody>
          <a:bodyPr>
            <a:normAutofit/>
          </a:bodyPr>
          <a:lstStyle/>
          <a:p>
            <a:pPr algn="ctr"/>
            <a:r>
              <a:rPr lang="en-US" altLang="en-US" sz="4800" b="1">
                <a:solidFill>
                  <a:schemeClr val="tx2"/>
                </a:solidFill>
                <a:latin typeface="Century Gothic" panose="020B0502020202020204" pitchFamily="34" charset="0"/>
              </a:rPr>
              <a:t>Welcome to Kindergarten Bag</a:t>
            </a:r>
          </a:p>
        </p:txBody>
      </p:sp>
      <p:sp>
        <p:nvSpPr>
          <p:cNvPr id="3" name="Content Placeholder 2"/>
          <p:cNvSpPr>
            <a:spLocks noGrp="1"/>
          </p:cNvSpPr>
          <p:nvPr>
            <p:ph sz="half" idx="2"/>
          </p:nvPr>
        </p:nvSpPr>
        <p:spPr>
          <a:xfrm>
            <a:off x="285751" y="1422399"/>
            <a:ext cx="11543392" cy="4905829"/>
          </a:xfrm>
        </p:spPr>
        <p:txBody>
          <a:bodyPr/>
          <a:lstStyle/>
          <a:p>
            <a:endParaRPr lang="en-US" sz="3200" b="0">
              <a:solidFill>
                <a:srgbClr val="9A5315"/>
              </a:solidFill>
            </a:endParaRPr>
          </a:p>
          <a:p>
            <a:endParaRPr lang="en-US" altLang="en-US"/>
          </a:p>
        </p:txBody>
      </p:sp>
      <p:sp>
        <p:nvSpPr>
          <p:cNvPr id="4" name="TextBox 3">
            <a:extLst>
              <a:ext uri="{FF2B5EF4-FFF2-40B4-BE49-F238E27FC236}">
                <a16:creationId xmlns:a16="http://schemas.microsoft.com/office/drawing/2014/main" id="{7FDA3950-E588-421F-AD67-9A84864FFD07}"/>
              </a:ext>
            </a:extLst>
          </p:cNvPr>
          <p:cNvSpPr txBox="1"/>
          <p:nvPr/>
        </p:nvSpPr>
        <p:spPr>
          <a:xfrm>
            <a:off x="281797" y="1390763"/>
            <a:ext cx="11398368"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rgbClr val="333333"/>
                </a:solidFill>
                <a:latin typeface="Century Gothic"/>
              </a:rPr>
              <a:t>Contained within the Welcome to Kindergarten Bag is lots of information regarding the Kindergarten program at </a:t>
            </a:r>
            <a:r>
              <a:rPr lang="en-US" sz="2200" err="1">
                <a:solidFill>
                  <a:srgbClr val="333333"/>
                </a:solidFill>
                <a:latin typeface="Century Gothic"/>
              </a:rPr>
              <a:t>Harbour</a:t>
            </a:r>
            <a:r>
              <a:rPr lang="en-US" sz="2200">
                <a:solidFill>
                  <a:srgbClr val="333333"/>
                </a:solidFill>
                <a:latin typeface="Century Gothic"/>
              </a:rPr>
              <a:t> View.  Please review all the documentation that is included in the Welcome to Kindergarten Bag.</a:t>
            </a:r>
            <a:endParaRPr lang="en-US" sz="2200">
              <a:solidFill>
                <a:srgbClr val="333333"/>
              </a:solidFill>
              <a:latin typeface="Century Gothic" panose="020B0502020202020204" pitchFamily="34" charset="0"/>
            </a:endParaRPr>
          </a:p>
          <a:p>
            <a:endParaRPr lang="en-US" sz="2200">
              <a:latin typeface="Century Gothic" panose="020B0502020202020204" pitchFamily="34" charset="0"/>
            </a:endParaRPr>
          </a:p>
          <a:p>
            <a:pPr algn="ctr"/>
            <a:r>
              <a:rPr lang="en-US" sz="2200">
                <a:solidFill>
                  <a:srgbClr val="333333"/>
                </a:solidFill>
                <a:latin typeface="Century Gothic"/>
              </a:rPr>
              <a:t>The </a:t>
            </a:r>
            <a:r>
              <a:rPr lang="en-US" sz="2200">
                <a:solidFill>
                  <a:schemeClr val="tx2"/>
                </a:solidFill>
                <a:latin typeface="Century Gothic"/>
              </a:rPr>
              <a:t>learning tools that are provided within the </a:t>
            </a:r>
            <a:r>
              <a:rPr lang="en-US" sz="2200">
                <a:solidFill>
                  <a:schemeClr val="bg2">
                    <a:lumMod val="25000"/>
                  </a:schemeClr>
                </a:solidFill>
                <a:latin typeface="Century Gothic"/>
                <a:hlinkClick r:id="rId2"/>
              </a:rPr>
              <a:t>Welcome to Kindergarten Bag</a:t>
            </a:r>
            <a:r>
              <a:rPr lang="en-US" sz="2200">
                <a:solidFill>
                  <a:srgbClr val="333333"/>
                </a:solidFill>
                <a:latin typeface="Century Gothic"/>
              </a:rPr>
              <a:t> are carefully designed to support early learning at home. Please watch the </a:t>
            </a:r>
            <a:r>
              <a:rPr lang="en-US" sz="2200">
                <a:solidFill>
                  <a:schemeClr val="bg2">
                    <a:lumMod val="50000"/>
                  </a:schemeClr>
                </a:solidFill>
                <a:latin typeface="Century Gothic"/>
                <a:hlinkClick r:id="rId3">
                  <a:extLst>
                    <a:ext uri="{A12FA001-AC4F-418D-AE19-62706E023703}">
                      <ahyp:hlinkClr xmlns:ahyp="http://schemas.microsoft.com/office/drawing/2018/hyperlinkcolor" val="tx"/>
                    </a:ext>
                  </a:extLst>
                </a:hlinkClick>
              </a:rPr>
              <a:t>“Learning Through Play” videos</a:t>
            </a:r>
            <a:r>
              <a:rPr lang="en-US" sz="2200">
                <a:solidFill>
                  <a:srgbClr val="333333"/>
                </a:solidFill>
                <a:latin typeface="Century Gothic"/>
              </a:rPr>
              <a:t> and the corresponding activity cards that are featured on the following page, which offer wonderful suggestions on how to use these early learning tools. The </a:t>
            </a:r>
            <a:r>
              <a:rPr lang="en-US" sz="2200">
                <a:solidFill>
                  <a:schemeClr val="bg2">
                    <a:lumMod val="50000"/>
                  </a:schemeClr>
                </a:solidFill>
                <a:latin typeface="Century Gothic"/>
                <a:hlinkClick r:id="rId4">
                  <a:extLst>
                    <a:ext uri="{A12FA001-AC4F-418D-AE19-62706E023703}">
                      <ahyp:hlinkClr xmlns:ahyp="http://schemas.microsoft.com/office/drawing/2018/hyperlinkcolor" val="tx"/>
                    </a:ext>
                  </a:extLst>
                </a:hlinkClick>
              </a:rPr>
              <a:t>Family Activities for Early Learners Resource Book</a:t>
            </a:r>
            <a:r>
              <a:rPr lang="en-US" sz="2200">
                <a:solidFill>
                  <a:srgbClr val="333333"/>
                </a:solidFill>
                <a:latin typeface="Century Gothic"/>
              </a:rPr>
              <a:t> included in print format in your bag, offers further play based activities to enjoy!</a:t>
            </a:r>
            <a:br>
              <a:rPr lang="en-US" sz="2200">
                <a:latin typeface="Century Gothic" panose="020B0502020202020204" pitchFamily="34" charset="0"/>
              </a:rPr>
            </a:br>
            <a:br>
              <a:rPr lang="en-US" sz="2200">
                <a:latin typeface="Century Gothic" panose="020B0502020202020204" pitchFamily="34" charset="0"/>
              </a:rPr>
            </a:br>
            <a:r>
              <a:rPr lang="en-US" sz="2200">
                <a:solidFill>
                  <a:srgbClr val="333333"/>
                </a:solidFill>
                <a:latin typeface="Century Gothic"/>
              </a:rPr>
              <a:t>Play is an important factor in early childhood development and learning. The Welcome to Kindergarten resources are developed and created with play in mind. </a:t>
            </a:r>
            <a:r>
              <a:rPr lang="en-US" sz="2200">
                <a:solidFill>
                  <a:schemeClr val="bg2">
                    <a:lumMod val="50000"/>
                  </a:schemeClr>
                </a:solidFill>
                <a:latin typeface="Century Gothic"/>
                <a:hlinkClick r:id="rId5">
                  <a:extLst>
                    <a:ext uri="{A12FA001-AC4F-418D-AE19-62706E023703}">
                      <ahyp:hlinkClr xmlns:ahyp="http://schemas.microsoft.com/office/drawing/2018/hyperlinkcolor" val="tx"/>
                    </a:ext>
                  </a:extLst>
                </a:hlinkClick>
              </a:rPr>
              <a:t>Just Playing</a:t>
            </a:r>
            <a:r>
              <a:rPr lang="en-US" sz="2200">
                <a:solidFill>
                  <a:srgbClr val="333333"/>
                </a:solidFill>
                <a:latin typeface="Century Gothic"/>
              </a:rPr>
              <a:t> is a ‘must share’ poem that we are proud to share with you. It illustrates just how children develop and learn through play.</a:t>
            </a:r>
          </a:p>
          <a:p>
            <a:endParaRPr lang="en-US" sz="2200">
              <a:solidFill>
                <a:srgbClr val="333333"/>
              </a:solidFill>
              <a:latin typeface="Century Gothic" panose="020B0502020202020204" pitchFamily="34" charset="0"/>
            </a:endParaRPr>
          </a:p>
        </p:txBody>
      </p:sp>
    </p:spTree>
    <p:extLst>
      <p:ext uri="{BB962C8B-B14F-4D97-AF65-F5344CB8AC3E}">
        <p14:creationId xmlns:p14="http://schemas.microsoft.com/office/powerpoint/2010/main" val="84200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17F2364C-BBA0-470C-B5E1-1D31532B8902}"/>
              </a:ext>
            </a:extLst>
          </p:cNvPr>
          <p:cNvSpPr>
            <a:spLocks noGrp="1" noChangeArrowheads="1"/>
          </p:cNvSpPr>
          <p:nvPr>
            <p:ph type="title"/>
          </p:nvPr>
        </p:nvSpPr>
        <p:spPr>
          <a:xfrm>
            <a:off x="1031430" y="109850"/>
            <a:ext cx="8534920" cy="990600"/>
          </a:xfrm>
        </p:spPr>
        <p:txBody>
          <a:bodyPr>
            <a:normAutofit/>
          </a:bodyPr>
          <a:lstStyle/>
          <a:p>
            <a:pPr algn="ctr"/>
            <a:r>
              <a:rPr lang="en-CA" altLang="en-US" sz="4800" b="1">
                <a:solidFill>
                  <a:schemeClr val="tx2"/>
                </a:solidFill>
                <a:latin typeface="Century Gothic" panose="020B0502020202020204" pitchFamily="34" charset="0"/>
              </a:rPr>
              <a:t>Sleep Health</a:t>
            </a:r>
          </a:p>
        </p:txBody>
      </p:sp>
      <p:sp>
        <p:nvSpPr>
          <p:cNvPr id="9" name="Rectangle 3">
            <a:extLst>
              <a:ext uri="{FF2B5EF4-FFF2-40B4-BE49-F238E27FC236}">
                <a16:creationId xmlns:a16="http://schemas.microsoft.com/office/drawing/2014/main" id="{F4A4FC21-AE8C-4973-94CB-58348A193AC5}"/>
              </a:ext>
            </a:extLst>
          </p:cNvPr>
          <p:cNvSpPr txBox="1">
            <a:spLocks noChangeArrowheads="1"/>
          </p:cNvSpPr>
          <p:nvPr/>
        </p:nvSpPr>
        <p:spPr>
          <a:xfrm>
            <a:off x="514350" y="1608247"/>
            <a:ext cx="11186755" cy="4495800"/>
          </a:xfrm>
          <a:prstGeom prst="rect">
            <a:avLst/>
          </a:prstGeom>
        </p:spPr>
        <p:txBody>
          <a:bodyPr vert="horz" lIns="91440" tIns="45720" rIns="91440" bIns="45720" rtlCol="0" anchor="t">
            <a:no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20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2000" kern="1200" baseline="0">
                <a:solidFill>
                  <a:schemeClr val="tx1"/>
                </a:solidFill>
                <a:latin typeface="+mn-lt"/>
                <a:ea typeface="+mn-ea"/>
                <a:cs typeface="+mn-cs"/>
              </a:defRPr>
            </a:lvl9pPr>
          </a:lstStyle>
          <a:p>
            <a:pPr marL="0" indent="0">
              <a:lnSpc>
                <a:spcPct val="90000"/>
              </a:lnSpc>
              <a:buNone/>
            </a:pPr>
            <a:r>
              <a:rPr lang="en-CA" altLang="en-US" sz="2200">
                <a:solidFill>
                  <a:schemeClr val="tx2">
                    <a:lumMod val="95000"/>
                    <a:lumOff val="5000"/>
                  </a:schemeClr>
                </a:solidFill>
                <a:latin typeface="Century Gothic"/>
              </a:rPr>
              <a:t>Sleep is one of those things we all need.  In children, sleep is critical for their physical, social-emotional, and academic development.  Kids (and adults) who get enough sleep are happier, calmer and more responsive to everything that happens in life.</a:t>
            </a:r>
            <a:endParaRPr lang="en-US">
              <a:solidFill>
                <a:schemeClr val="tx2">
                  <a:lumMod val="95000"/>
                  <a:lumOff val="5000"/>
                </a:schemeClr>
              </a:solidFill>
              <a:latin typeface="Century Gothic"/>
            </a:endParaRPr>
          </a:p>
          <a:p>
            <a:pPr marL="0" indent="0">
              <a:lnSpc>
                <a:spcPct val="90000"/>
              </a:lnSpc>
              <a:buNone/>
            </a:pPr>
            <a:endParaRPr lang="en-CA" altLang="en-US" sz="2200">
              <a:solidFill>
                <a:schemeClr val="tx2">
                  <a:lumMod val="95000"/>
                  <a:lumOff val="5000"/>
                </a:schemeClr>
              </a:solidFill>
              <a:latin typeface="Century Gothic" panose="020B0502020202020204" pitchFamily="34" charset="0"/>
            </a:endParaRPr>
          </a:p>
          <a:p>
            <a:pPr marL="850265" lvl="1" indent="-457200">
              <a:lnSpc>
                <a:spcPts val="1800"/>
              </a:lnSpc>
            </a:pPr>
            <a:r>
              <a:rPr lang="en-CA" altLang="en-US" sz="2200">
                <a:solidFill>
                  <a:schemeClr val="tx2">
                    <a:lumMod val="95000"/>
                    <a:lumOff val="5000"/>
                  </a:schemeClr>
                </a:solidFill>
                <a:latin typeface="Century Gothic"/>
              </a:rPr>
              <a:t>Kids need up to 10 - 12 hours of uninterrupted sleep each night.  </a:t>
            </a:r>
            <a:endParaRPr lang="en-CA" altLang="en-US" sz="2200">
              <a:solidFill>
                <a:schemeClr val="tx2">
                  <a:lumMod val="95000"/>
                  <a:lumOff val="5000"/>
                </a:schemeClr>
              </a:solidFill>
              <a:latin typeface="Century Gothic" panose="020B0502020202020204" pitchFamily="34" charset="0"/>
            </a:endParaRPr>
          </a:p>
          <a:p>
            <a:pPr marL="850265" lvl="1" indent="-457200">
              <a:lnSpc>
                <a:spcPts val="1800"/>
              </a:lnSpc>
            </a:pPr>
            <a:r>
              <a:rPr lang="en-CA" altLang="en-US" sz="2200">
                <a:solidFill>
                  <a:schemeClr val="tx2">
                    <a:lumMod val="95000"/>
                    <a:lumOff val="5000"/>
                  </a:schemeClr>
                </a:solidFill>
                <a:latin typeface="Century Gothic"/>
              </a:rPr>
              <a:t>Kindergarten kids should be in bed and sleeping by 8:00 pm, on school nights.  </a:t>
            </a:r>
            <a:endParaRPr lang="en-CA" altLang="en-US" sz="2200">
              <a:solidFill>
                <a:schemeClr val="tx2">
                  <a:lumMod val="95000"/>
                  <a:lumOff val="5000"/>
                </a:schemeClr>
              </a:solidFill>
              <a:latin typeface="Century Gothic" panose="020B0502020202020204" pitchFamily="34" charset="0"/>
            </a:endParaRPr>
          </a:p>
          <a:p>
            <a:pPr marL="850265" lvl="1" indent="-457200">
              <a:lnSpc>
                <a:spcPts val="1800"/>
              </a:lnSpc>
            </a:pPr>
            <a:r>
              <a:rPr lang="en-CA" altLang="en-US" sz="2200">
                <a:solidFill>
                  <a:schemeClr val="tx2">
                    <a:lumMod val="95000"/>
                    <a:lumOff val="5000"/>
                  </a:schemeClr>
                </a:solidFill>
                <a:latin typeface="Century Gothic"/>
              </a:rPr>
              <a:t>Try to start the bedtime routine at about 7 or 7:30 pm.</a:t>
            </a:r>
          </a:p>
          <a:p>
            <a:pPr marL="735965" lvl="1" indent="-342900">
              <a:lnSpc>
                <a:spcPts val="1800"/>
              </a:lnSpc>
            </a:pPr>
            <a:r>
              <a:rPr lang="en-CA" altLang="en-US" sz="2200">
                <a:solidFill>
                  <a:schemeClr val="tx2">
                    <a:lumMod val="95000"/>
                    <a:lumOff val="5000"/>
                  </a:schemeClr>
                </a:solidFill>
                <a:latin typeface="Century Gothic"/>
              </a:rPr>
              <a:t>  There is NO nap time in Kindergarten.</a:t>
            </a:r>
          </a:p>
          <a:p>
            <a:pPr marL="735965" lvl="1" indent="-342900">
              <a:lnSpc>
                <a:spcPts val="1800"/>
              </a:lnSpc>
            </a:pPr>
            <a:r>
              <a:rPr lang="en-CA" altLang="en-US" sz="2200">
                <a:solidFill>
                  <a:schemeClr val="tx2">
                    <a:lumMod val="95000"/>
                    <a:lumOff val="5000"/>
                  </a:schemeClr>
                </a:solidFill>
                <a:latin typeface="Century Gothic"/>
              </a:rPr>
              <a:t>  Good parents </a:t>
            </a:r>
            <a:r>
              <a:rPr lang="en-CA" altLang="en-US" sz="2200" u="sng">
                <a:solidFill>
                  <a:schemeClr val="tx2">
                    <a:lumMod val="95000"/>
                    <a:lumOff val="5000"/>
                  </a:schemeClr>
                </a:solidFill>
                <a:latin typeface="Century Gothic"/>
              </a:rPr>
              <a:t>need</a:t>
            </a:r>
            <a:r>
              <a:rPr lang="en-CA" altLang="en-US" sz="2200">
                <a:solidFill>
                  <a:schemeClr val="tx2">
                    <a:lumMod val="95000"/>
                    <a:lumOff val="5000"/>
                  </a:schemeClr>
                </a:solidFill>
                <a:latin typeface="Century Gothic"/>
              </a:rPr>
              <a:t> evening “down time” from your kids.  Do not feel   guilty about putting your kids to bed at 8:00 pm and enjoying a little free time without the kids.  You deserve it and need it.  Parenting is the hardest job you will ever have.</a:t>
            </a:r>
          </a:p>
        </p:txBody>
      </p:sp>
    </p:spTree>
    <p:extLst>
      <p:ext uri="{BB962C8B-B14F-4D97-AF65-F5344CB8AC3E}">
        <p14:creationId xmlns:p14="http://schemas.microsoft.com/office/powerpoint/2010/main" val="340288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53038" y="124688"/>
            <a:ext cx="10487893" cy="990600"/>
          </a:xfrm>
          <a:prstGeom prst="rect">
            <a:avLst/>
          </a:prstGeom>
        </p:spPr>
        <p:txBody>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ctr"/>
            <a:r>
              <a:rPr lang="en-CA" altLang="en-US" sz="4800" b="1">
                <a:solidFill>
                  <a:schemeClr val="tx2"/>
                </a:solidFill>
                <a:latin typeface="Century Gothic" panose="020B0502020202020204" pitchFamily="34" charset="0"/>
              </a:rPr>
              <a:t>Eating Independence</a:t>
            </a:r>
            <a:r>
              <a:rPr lang="en-CA" altLang="en-US" sz="4800">
                <a:solidFill>
                  <a:schemeClr val="tx2"/>
                </a:solidFill>
                <a:latin typeface="Century Gothic" panose="020B0502020202020204" pitchFamily="34" charset="0"/>
              </a:rPr>
              <a:t> </a:t>
            </a:r>
          </a:p>
        </p:txBody>
      </p:sp>
      <p:sp>
        <p:nvSpPr>
          <p:cNvPr id="3" name="Rectangle 3"/>
          <p:cNvSpPr txBox="1">
            <a:spLocks noChangeArrowheads="1"/>
          </p:cNvSpPr>
          <p:nvPr/>
        </p:nvSpPr>
        <p:spPr>
          <a:xfrm>
            <a:off x="374069" y="1376550"/>
            <a:ext cx="11485421" cy="8056207"/>
          </a:xfrm>
          <a:prstGeom prst="rect">
            <a:avLst/>
          </a:prstGeom>
        </p:spPr>
        <p:txBody>
          <a:bodyPr anchor="t"/>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sz="2000">
                <a:solidFill>
                  <a:schemeClr val="tx2"/>
                </a:solidFill>
                <a:latin typeface="Century Gothic"/>
                <a:ea typeface="+mn-lt"/>
                <a:cs typeface="+mn-lt"/>
              </a:rPr>
              <a:t>At school, your child will need to develop independence while eating.  Lunch and Recess is an exciting part of the day, often your child’s </a:t>
            </a:r>
            <a:r>
              <a:rPr lang="en-US" sz="2000" err="1">
                <a:solidFill>
                  <a:schemeClr val="tx2"/>
                </a:solidFill>
                <a:latin typeface="Century Gothic"/>
                <a:ea typeface="+mn-lt"/>
                <a:cs typeface="+mn-lt"/>
              </a:rPr>
              <a:t>favourite</a:t>
            </a:r>
            <a:r>
              <a:rPr lang="en-US" sz="2000">
                <a:solidFill>
                  <a:schemeClr val="tx2"/>
                </a:solidFill>
                <a:latin typeface="Century Gothic"/>
                <a:ea typeface="+mn-lt"/>
                <a:cs typeface="+mn-lt"/>
              </a:rPr>
              <a:t> part of the day.  Sometimes, it is hard to balance socializing with their friends and eating their food within a limited time span.  We purposefully extend our eating times within the classroom to support your child in developing a healthy eating routine at school.</a:t>
            </a:r>
          </a:p>
          <a:p>
            <a:pPr marL="0" indent="0">
              <a:buNone/>
            </a:pPr>
            <a:r>
              <a:rPr lang="en-US" altLang="en-US" sz="2000">
                <a:solidFill>
                  <a:schemeClr val="tx2"/>
                </a:solidFill>
                <a:latin typeface="Century Gothic"/>
              </a:rPr>
              <a:t>At home, please support your child in developing good eating habits at school:</a:t>
            </a:r>
          </a:p>
          <a:p>
            <a:pPr marL="740410" lvl="1" indent="-283210">
              <a:lnSpc>
                <a:spcPts val="1800"/>
              </a:lnSpc>
            </a:pPr>
            <a:r>
              <a:rPr lang="en-CA" altLang="en-US">
                <a:solidFill>
                  <a:schemeClr val="tx2"/>
                </a:solidFill>
                <a:latin typeface="Century Gothic"/>
              </a:rPr>
              <a:t>Practice opening and closing lunch kits, containers, and packages. Send only easy to open containers.</a:t>
            </a:r>
          </a:p>
          <a:p>
            <a:pPr marL="740410" lvl="1" indent="-283210">
              <a:lnSpc>
                <a:spcPts val="1800"/>
              </a:lnSpc>
            </a:pPr>
            <a:r>
              <a:rPr lang="en-CA" altLang="en-US">
                <a:solidFill>
                  <a:schemeClr val="tx2"/>
                </a:solidFill>
                <a:latin typeface="Century Gothic"/>
              </a:rPr>
              <a:t>Send food that your child will eat Independently and quickly.</a:t>
            </a:r>
          </a:p>
          <a:p>
            <a:pPr marL="740410" lvl="1" indent="-283210">
              <a:lnSpc>
                <a:spcPts val="1800"/>
              </a:lnSpc>
            </a:pPr>
            <a:r>
              <a:rPr lang="en-CA" altLang="en-US">
                <a:solidFill>
                  <a:schemeClr val="tx2"/>
                </a:solidFill>
                <a:latin typeface="Century Gothic"/>
              </a:rPr>
              <a:t>Practice eating within a snack time of 15 minutes and a lunch time of 25 minutes.</a:t>
            </a:r>
          </a:p>
          <a:p>
            <a:pPr marL="740410" lvl="1" indent="-283210">
              <a:lnSpc>
                <a:spcPts val="1800"/>
              </a:lnSpc>
            </a:pPr>
            <a:r>
              <a:rPr lang="en-CA" altLang="en-US">
                <a:solidFill>
                  <a:schemeClr val="tx2"/>
                </a:solidFill>
                <a:latin typeface="Century Gothic"/>
              </a:rPr>
              <a:t>Prepare snacks and lunches together the night before, as when children are involved in the planning, they are more likely to eat the food.</a:t>
            </a:r>
            <a:endParaRPr lang="en-CA">
              <a:solidFill>
                <a:schemeClr val="tx2"/>
              </a:solidFill>
              <a:latin typeface="Century Gothic"/>
            </a:endParaRPr>
          </a:p>
          <a:p>
            <a:pPr marL="740410" lvl="1" indent="-283210">
              <a:lnSpc>
                <a:spcPts val="1800"/>
              </a:lnSpc>
            </a:pPr>
            <a:r>
              <a:rPr lang="en-CA" altLang="en-US">
                <a:solidFill>
                  <a:schemeClr val="tx2"/>
                </a:solidFill>
                <a:latin typeface="Century Gothic"/>
              </a:rPr>
              <a:t>Label RECESS snack and LUNCH… so that your child does not eat everything at once.</a:t>
            </a:r>
          </a:p>
          <a:p>
            <a:pPr marL="740410" lvl="1" indent="-283210">
              <a:lnSpc>
                <a:spcPts val="1800"/>
              </a:lnSpc>
            </a:pPr>
            <a:r>
              <a:rPr lang="en-CA" altLang="en-US">
                <a:solidFill>
                  <a:schemeClr val="tx2"/>
                </a:solidFill>
                <a:latin typeface="Century Gothic"/>
              </a:rPr>
              <a:t>Send nutritious protein rich food.</a:t>
            </a:r>
          </a:p>
          <a:p>
            <a:pPr marL="740410" lvl="1" indent="-283210">
              <a:lnSpc>
                <a:spcPts val="1800"/>
              </a:lnSpc>
            </a:pPr>
            <a:r>
              <a:rPr lang="en-CA" altLang="en-US">
                <a:solidFill>
                  <a:schemeClr val="tx2"/>
                </a:solidFill>
                <a:latin typeface="Century Gothic"/>
              </a:rPr>
              <a:t>Forks and spoons should be sent from home.  We do not heat up food.</a:t>
            </a:r>
          </a:p>
          <a:p>
            <a:pPr marL="740410" lvl="1" indent="-347345">
              <a:lnSpc>
                <a:spcPts val="1800"/>
              </a:lnSpc>
            </a:pPr>
            <a:endParaRPr lang="en-CA" altLang="en-US" sz="2200">
              <a:solidFill>
                <a:schemeClr val="tx2"/>
              </a:solidFill>
              <a:latin typeface="Century Gothic" panose="020B0502020202020204" pitchFamily="34" charset="0"/>
            </a:endParaRPr>
          </a:p>
          <a:p>
            <a:pPr marL="740410" lvl="1" indent="-347345" algn="ctr">
              <a:lnSpc>
                <a:spcPts val="1800"/>
              </a:lnSpc>
              <a:buNone/>
            </a:pPr>
            <a:endParaRPr lang="en-CA" altLang="en-US" sz="2200">
              <a:solidFill>
                <a:schemeClr val="tx2"/>
              </a:solidFill>
              <a:latin typeface="Century Gothic" panose="020B0502020202020204" pitchFamily="34" charset="0"/>
            </a:endParaRPr>
          </a:p>
        </p:txBody>
      </p:sp>
    </p:spTree>
    <p:extLst>
      <p:ext uri="{BB962C8B-B14F-4D97-AF65-F5344CB8AC3E}">
        <p14:creationId xmlns:p14="http://schemas.microsoft.com/office/powerpoint/2010/main" val="61274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1669" y="112325"/>
            <a:ext cx="11790220" cy="990600"/>
          </a:xfrm>
          <a:prstGeom prst="rect">
            <a:avLst/>
          </a:prstGeom>
        </p:spPr>
        <p:txBody>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ctr"/>
            <a:r>
              <a:rPr lang="en-CA" altLang="en-US" sz="4800" b="1">
                <a:latin typeface="Century Gothic" panose="020B0502020202020204" pitchFamily="34" charset="0"/>
              </a:rPr>
              <a:t>Pack It In and Out</a:t>
            </a:r>
            <a:r>
              <a:rPr lang="en-CA" altLang="en-US" sz="4800">
                <a:latin typeface="Century Gothic" panose="020B0502020202020204" pitchFamily="34" charset="0"/>
              </a:rPr>
              <a:t> </a:t>
            </a:r>
          </a:p>
        </p:txBody>
      </p:sp>
      <p:sp>
        <p:nvSpPr>
          <p:cNvPr id="3" name="Rectangle 3"/>
          <p:cNvSpPr txBox="1">
            <a:spLocks noChangeArrowheads="1"/>
          </p:cNvSpPr>
          <p:nvPr/>
        </p:nvSpPr>
        <p:spPr>
          <a:xfrm>
            <a:off x="374069" y="1400300"/>
            <a:ext cx="11485421" cy="4648200"/>
          </a:xfrm>
          <a:prstGeom prst="rect">
            <a:avLst/>
          </a:prstGeom>
        </p:spPr>
        <p:txBody>
          <a:bodyPr anchor="t"/>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CA" altLang="en-US" sz="2200">
                <a:solidFill>
                  <a:schemeClr val="tx2"/>
                </a:solidFill>
                <a:latin typeface="Century Gothic"/>
              </a:rPr>
              <a:t>We are a </a:t>
            </a:r>
            <a:r>
              <a:rPr lang="en-CA" altLang="en-US" sz="2200" b="1" u="sng">
                <a:solidFill>
                  <a:schemeClr val="tx2"/>
                </a:solidFill>
                <a:latin typeface="Century Gothic"/>
              </a:rPr>
              <a:t>Pack It In &amp; Pack It Out</a:t>
            </a:r>
            <a:r>
              <a:rPr lang="en-CA" altLang="en-US" sz="2200">
                <a:solidFill>
                  <a:schemeClr val="tx2"/>
                </a:solidFill>
                <a:latin typeface="Century Gothic"/>
              </a:rPr>
              <a:t> school.</a:t>
            </a:r>
          </a:p>
          <a:p>
            <a:pPr marL="0" indent="0">
              <a:buNone/>
            </a:pPr>
            <a:r>
              <a:rPr lang="en-CA" altLang="en-US" sz="2200">
                <a:solidFill>
                  <a:schemeClr val="tx2"/>
                </a:solidFill>
                <a:latin typeface="Century Gothic"/>
              </a:rPr>
              <a:t>That means…</a:t>
            </a:r>
          </a:p>
          <a:p>
            <a:pPr marL="347345" indent="-347345"/>
            <a:r>
              <a:rPr lang="en-CA" altLang="en-US" sz="2200">
                <a:solidFill>
                  <a:schemeClr val="tx2"/>
                </a:solidFill>
                <a:latin typeface="Century Gothic"/>
              </a:rPr>
              <a:t>We are reducing garbage, compost and recycling at school. </a:t>
            </a:r>
          </a:p>
          <a:p>
            <a:pPr marL="347345" indent="-347345"/>
            <a:r>
              <a:rPr lang="en-CA" altLang="en-US" sz="2200">
                <a:solidFill>
                  <a:schemeClr val="tx2"/>
                </a:solidFill>
                <a:latin typeface="Century Gothic"/>
              </a:rPr>
              <a:t>All peels and wrappers will be sent home in your child’s lunch kit.</a:t>
            </a:r>
          </a:p>
          <a:p>
            <a:pPr marL="347345" indent="-347345"/>
            <a:r>
              <a:rPr lang="en-CA" altLang="en-US" sz="2200">
                <a:solidFill>
                  <a:schemeClr val="tx2"/>
                </a:solidFill>
                <a:latin typeface="Century Gothic"/>
              </a:rPr>
              <a:t>It is recommended that your child has a Ziploc bag to carry home garbage, </a:t>
            </a:r>
            <a:r>
              <a:rPr lang="en-CA" altLang="en-US" sz="2200" err="1">
                <a:solidFill>
                  <a:schemeClr val="tx2"/>
                </a:solidFill>
                <a:latin typeface="Century Gothic"/>
              </a:rPr>
              <a:t>compostables</a:t>
            </a:r>
            <a:r>
              <a:rPr lang="en-CA" altLang="en-US" sz="2200">
                <a:solidFill>
                  <a:schemeClr val="tx2"/>
                </a:solidFill>
                <a:latin typeface="Century Gothic"/>
              </a:rPr>
              <a:t> and recycling items.</a:t>
            </a:r>
          </a:p>
          <a:p>
            <a:pPr marL="347345" indent="-347345"/>
            <a:r>
              <a:rPr lang="en-CA" altLang="en-US" sz="2200">
                <a:solidFill>
                  <a:schemeClr val="tx2"/>
                </a:solidFill>
                <a:latin typeface="Century Gothic"/>
              </a:rPr>
              <a:t>At home, practice rinsing containers, putting peels and garbage into a bag. </a:t>
            </a:r>
          </a:p>
          <a:p>
            <a:pPr marL="347345" indent="-347345"/>
            <a:r>
              <a:rPr lang="en-CA" altLang="en-US" sz="2200">
                <a:solidFill>
                  <a:schemeClr val="tx2"/>
                </a:solidFill>
                <a:latin typeface="Century Gothic"/>
              </a:rPr>
              <a:t> Practicing at home develops independence at school.</a:t>
            </a:r>
            <a:endParaRPr lang="en-CA">
              <a:solidFill>
                <a:schemeClr val="tx2"/>
              </a:solidFill>
            </a:endParaRPr>
          </a:p>
        </p:txBody>
      </p:sp>
    </p:spTree>
    <p:extLst>
      <p:ext uri="{BB962C8B-B14F-4D97-AF65-F5344CB8AC3E}">
        <p14:creationId xmlns:p14="http://schemas.microsoft.com/office/powerpoint/2010/main" val="262301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0"/>
            <a:ext cx="10383983" cy="762000"/>
          </a:xfrm>
        </p:spPr>
        <p:txBody>
          <a:bodyPr>
            <a:noAutofit/>
          </a:bodyPr>
          <a:lstStyle/>
          <a:p>
            <a:pPr algn="just"/>
            <a:r>
              <a:rPr lang="en-US" altLang="en-US" sz="4400" b="1">
                <a:solidFill>
                  <a:schemeClr val="tx2"/>
                </a:solidFill>
                <a:latin typeface="Century Gothic" panose="020B0502020202020204" pitchFamily="34" charset="0"/>
              </a:rPr>
              <a:t>Snapshot of a Kindergarten Day</a:t>
            </a:r>
          </a:p>
        </p:txBody>
      </p:sp>
      <p:sp>
        <p:nvSpPr>
          <p:cNvPr id="3" name="Content Placeholder 2"/>
          <p:cNvSpPr txBox="1">
            <a:spLocks/>
          </p:cNvSpPr>
          <p:nvPr/>
        </p:nvSpPr>
        <p:spPr>
          <a:xfrm>
            <a:off x="685800" y="790064"/>
            <a:ext cx="9432758" cy="5029200"/>
          </a:xfrm>
          <a:prstGeom prst="rect">
            <a:avLst/>
          </a:prstGeom>
        </p:spPr>
        <p:txBody>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algn="just"/>
            <a:r>
              <a:rPr lang="en-US" altLang="en-US" sz="2000">
                <a:solidFill>
                  <a:schemeClr val="tx2"/>
                </a:solidFill>
                <a:latin typeface="Century Gothic" panose="020B0502020202020204" pitchFamily="34" charset="0"/>
              </a:rPr>
              <a:t>8:58 ~ Morning routine</a:t>
            </a:r>
          </a:p>
          <a:p>
            <a:pPr algn="just"/>
            <a:r>
              <a:rPr lang="en-US" altLang="en-US" sz="2000">
                <a:solidFill>
                  <a:schemeClr val="tx2"/>
                </a:solidFill>
                <a:latin typeface="Century Gothic" panose="020B0502020202020204" pitchFamily="34" charset="0"/>
              </a:rPr>
              <a:t>10:15 ~ Recess snack with Teacher.</a:t>
            </a:r>
          </a:p>
          <a:p>
            <a:pPr algn="just"/>
            <a:r>
              <a:rPr lang="en-US" altLang="en-US" sz="2000">
                <a:solidFill>
                  <a:schemeClr val="tx2"/>
                </a:solidFill>
                <a:latin typeface="Century Gothic" panose="020B0502020202020204" pitchFamily="34" charset="0"/>
              </a:rPr>
              <a:t>10:30 ~ Outdoor recess with Adult Supervisors.    </a:t>
            </a:r>
            <a:r>
              <a:rPr lang="en-US" altLang="en-US" sz="2000" i="1">
                <a:solidFill>
                  <a:schemeClr val="accent2">
                    <a:lumMod val="50000"/>
                  </a:schemeClr>
                </a:solidFill>
                <a:latin typeface="Century Gothic" panose="020B0502020202020204" pitchFamily="34" charset="0"/>
              </a:rPr>
              <a:t>Teacher break</a:t>
            </a:r>
          </a:p>
          <a:p>
            <a:pPr algn="just"/>
            <a:r>
              <a:rPr lang="en-US" altLang="en-US" sz="2000">
                <a:solidFill>
                  <a:schemeClr val="tx2"/>
                </a:solidFill>
                <a:latin typeface="Century Gothic" panose="020B0502020202020204" pitchFamily="34" charset="0"/>
              </a:rPr>
              <a:t>10:45 ~ Return to classroom. </a:t>
            </a:r>
          </a:p>
          <a:p>
            <a:pPr algn="just"/>
            <a:r>
              <a:rPr lang="en-US" altLang="en-US" sz="2000">
                <a:solidFill>
                  <a:schemeClr val="tx2"/>
                </a:solidFill>
                <a:latin typeface="Century Gothic" panose="020B0502020202020204" pitchFamily="34" charset="0"/>
              </a:rPr>
              <a:t>11:45 ~ Begin eating lunch with Teacher.</a:t>
            </a:r>
          </a:p>
          <a:p>
            <a:pPr algn="just"/>
            <a:r>
              <a:rPr lang="en-US" altLang="en-US" sz="2000">
                <a:solidFill>
                  <a:schemeClr val="tx2"/>
                </a:solidFill>
                <a:latin typeface="Century Gothic" panose="020B0502020202020204" pitchFamily="34" charset="0"/>
              </a:rPr>
              <a:t>12:00 ~ Continue eating lunch with student monitors and           	     prepare for outside time.</a:t>
            </a:r>
          </a:p>
          <a:p>
            <a:pPr algn="just"/>
            <a:r>
              <a:rPr lang="en-US" altLang="en-US" sz="2000">
                <a:solidFill>
                  <a:schemeClr val="tx2"/>
                </a:solidFill>
                <a:latin typeface="Century Gothic" panose="020B0502020202020204" pitchFamily="34" charset="0"/>
              </a:rPr>
              <a:t>12:15 ~ Outdoor play with Adult Supervisors.</a:t>
            </a:r>
          </a:p>
          <a:p>
            <a:pPr algn="just"/>
            <a:r>
              <a:rPr lang="en-US" altLang="en-US" sz="2000">
                <a:solidFill>
                  <a:schemeClr val="tx2"/>
                </a:solidFill>
                <a:latin typeface="Century Gothic" panose="020B0502020202020204" pitchFamily="34" charset="0"/>
              </a:rPr>
              <a:t>               		        </a:t>
            </a:r>
            <a:r>
              <a:rPr lang="en-US" altLang="en-US" sz="2000">
                <a:solidFill>
                  <a:schemeClr val="accent2">
                    <a:lumMod val="50000"/>
                  </a:schemeClr>
                </a:solidFill>
                <a:latin typeface="Century Gothic" panose="020B0502020202020204" pitchFamily="34" charset="0"/>
              </a:rPr>
              <a:t>12:00 to 12:50 ~</a:t>
            </a:r>
            <a:r>
              <a:rPr lang="en-US" altLang="en-US" sz="2000" i="1">
                <a:solidFill>
                  <a:schemeClr val="accent2">
                    <a:lumMod val="50000"/>
                  </a:schemeClr>
                </a:solidFill>
                <a:latin typeface="Century Gothic" panose="020B0502020202020204" pitchFamily="34" charset="0"/>
              </a:rPr>
              <a:t>Teacher break</a:t>
            </a:r>
            <a:endParaRPr lang="en-US" altLang="en-US" sz="2000">
              <a:solidFill>
                <a:schemeClr val="accent2">
                  <a:lumMod val="50000"/>
                </a:schemeClr>
              </a:solidFill>
              <a:latin typeface="Century Gothic" panose="020B0502020202020204" pitchFamily="34" charset="0"/>
            </a:endParaRPr>
          </a:p>
          <a:p>
            <a:pPr algn="just"/>
            <a:r>
              <a:rPr lang="en-US" altLang="en-US" sz="2000">
                <a:solidFill>
                  <a:schemeClr val="tx2"/>
                </a:solidFill>
                <a:latin typeface="Century Gothic" panose="020B0502020202020204" pitchFamily="34" charset="0"/>
              </a:rPr>
              <a:t>12:50 ~ Return to classroom for afternoon routine.</a:t>
            </a:r>
          </a:p>
          <a:p>
            <a:pPr algn="just"/>
            <a:r>
              <a:rPr lang="en-US" altLang="en-US" sz="2000">
                <a:solidFill>
                  <a:schemeClr val="tx2"/>
                </a:solidFill>
                <a:latin typeface="Century Gothic" panose="020B0502020202020204" pitchFamily="34" charset="0"/>
              </a:rPr>
              <a:t>2:15ish ~ Outdoor Explorations with Teacher.</a:t>
            </a:r>
          </a:p>
          <a:p>
            <a:pPr algn="just"/>
            <a:r>
              <a:rPr lang="en-US" altLang="en-US" sz="2000">
                <a:solidFill>
                  <a:schemeClr val="tx2"/>
                </a:solidFill>
                <a:latin typeface="Century Gothic" panose="020B0502020202020204" pitchFamily="34" charset="0"/>
              </a:rPr>
              <a:t>2:58 ~ Dismissal</a:t>
            </a:r>
          </a:p>
          <a:p>
            <a:pPr algn="just">
              <a:buFontTx/>
              <a:buNone/>
            </a:pPr>
            <a:endParaRPr lang="en-US" altLang="en-US" sz="2000">
              <a:latin typeface="Century Gothic" panose="020B0502020202020204" pitchFamily="34" charset="0"/>
            </a:endParaRPr>
          </a:p>
        </p:txBody>
      </p:sp>
    </p:spTree>
    <p:extLst>
      <p:ext uri="{BB962C8B-B14F-4D97-AF65-F5344CB8AC3E}">
        <p14:creationId xmlns:p14="http://schemas.microsoft.com/office/powerpoint/2010/main" val="15433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1103409" y="8"/>
            <a:ext cx="9954579" cy="838200"/>
          </a:xfrm>
        </p:spPr>
        <p:txBody>
          <a:bodyPr>
            <a:normAutofit/>
          </a:bodyPr>
          <a:lstStyle/>
          <a:p>
            <a:pPr algn="ctr" eaLnBrk="1" hangingPunct="1"/>
            <a:r>
              <a:rPr lang="en-US" altLang="en-US" sz="4800" b="1">
                <a:solidFill>
                  <a:schemeClr val="tx2"/>
                </a:solidFill>
                <a:latin typeface="Century Gothic" panose="020B0502020202020204" pitchFamily="34" charset="0"/>
              </a:rPr>
              <a:t>Outdoor Play</a:t>
            </a:r>
          </a:p>
        </p:txBody>
      </p:sp>
      <p:sp>
        <p:nvSpPr>
          <p:cNvPr id="3" name="Rectangle 3"/>
          <p:cNvSpPr txBox="1">
            <a:spLocks noChangeArrowheads="1"/>
          </p:cNvSpPr>
          <p:nvPr/>
        </p:nvSpPr>
        <p:spPr>
          <a:xfrm>
            <a:off x="595384" y="1396339"/>
            <a:ext cx="11150600" cy="4114800"/>
          </a:xfrm>
          <a:prstGeom prst="rect">
            <a:avLst/>
          </a:prstGeom>
        </p:spPr>
        <p:txBody>
          <a:bodyPr anchor="t"/>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347345" indent="-347345">
              <a:lnSpc>
                <a:spcPct val="80000"/>
              </a:lnSpc>
              <a:buNone/>
            </a:pPr>
            <a:r>
              <a:rPr lang="en-US" altLang="en-US" sz="2200">
                <a:solidFill>
                  <a:schemeClr val="tx2"/>
                </a:solidFill>
                <a:latin typeface="Century Gothic"/>
              </a:rPr>
              <a:t>We will be going outside for extended periods of time, almost every day.  Your child needs to have…</a:t>
            </a:r>
            <a:endParaRPr lang="en-US">
              <a:solidFill>
                <a:schemeClr val="tx2"/>
              </a:solidFill>
              <a:latin typeface="Century Gothic"/>
            </a:endParaRPr>
          </a:p>
          <a:p>
            <a:pPr marL="347345" indent="-347345">
              <a:lnSpc>
                <a:spcPct val="80000"/>
              </a:lnSpc>
            </a:pPr>
            <a:r>
              <a:rPr lang="en-US" altLang="en-US" sz="2200">
                <a:solidFill>
                  <a:schemeClr val="tx2"/>
                </a:solidFill>
                <a:latin typeface="Century Gothic"/>
              </a:rPr>
              <a:t>Appropriate clothing for the weather ~ rain boots, rain pants, jackets, mitts, hats…</a:t>
            </a:r>
          </a:p>
          <a:p>
            <a:pPr marL="347345" indent="-347345">
              <a:lnSpc>
                <a:spcPct val="80000"/>
              </a:lnSpc>
            </a:pPr>
            <a:r>
              <a:rPr lang="en-US" altLang="en-US" sz="2200">
                <a:solidFill>
                  <a:schemeClr val="tx2"/>
                </a:solidFill>
                <a:latin typeface="Century Gothic"/>
              </a:rPr>
              <a:t>Rain boots and pants are a must on rainy days ~ the kids love to work on river construction, maintenance and spend time in the garden.</a:t>
            </a:r>
          </a:p>
          <a:p>
            <a:pPr marL="347345" indent="-347345">
              <a:lnSpc>
                <a:spcPct val="80000"/>
              </a:lnSpc>
            </a:pPr>
            <a:r>
              <a:rPr lang="en-US" altLang="en-US" sz="2200">
                <a:solidFill>
                  <a:schemeClr val="tx2"/>
                </a:solidFill>
                <a:latin typeface="Century Gothic"/>
              </a:rPr>
              <a:t>Every child must have a complete change of clothes at school in a labeled Ziploc bag.  Please ensure that you replenish clothes if they have been used.</a:t>
            </a:r>
          </a:p>
          <a:p>
            <a:pPr marL="347345" indent="-347345">
              <a:lnSpc>
                <a:spcPct val="80000"/>
              </a:lnSpc>
            </a:pPr>
            <a:endParaRPr lang="en-US" altLang="en-US">
              <a:solidFill>
                <a:schemeClr val="tx2"/>
              </a:solidFill>
              <a:latin typeface="Century Gothic" panose="020B0502020202020204" pitchFamily="34" charset="0"/>
            </a:endParaRPr>
          </a:p>
          <a:p>
            <a:pPr marL="347345" indent="-347345" algn="ctr">
              <a:lnSpc>
                <a:spcPct val="80000"/>
              </a:lnSpc>
              <a:buNone/>
            </a:pPr>
            <a:r>
              <a:rPr lang="en-US" altLang="en-US" sz="2800" b="1">
                <a:solidFill>
                  <a:schemeClr val="tx2"/>
                </a:solidFill>
                <a:latin typeface="Century Gothic"/>
              </a:rPr>
              <a:t>    </a:t>
            </a:r>
            <a:r>
              <a:rPr lang="en-US" altLang="en-US" sz="3200" b="1">
                <a:solidFill>
                  <a:schemeClr val="tx2"/>
                </a:solidFill>
                <a:latin typeface="Century Gothic"/>
              </a:rPr>
              <a:t>Your child will get dirty in Kindergarten! </a:t>
            </a:r>
            <a:endParaRPr lang="en-US" altLang="en-US" sz="3200" b="1">
              <a:solidFill>
                <a:schemeClr val="tx2"/>
              </a:solidFill>
              <a:latin typeface="Century Gothic" panose="020B0502020202020204" pitchFamily="34" charset="0"/>
            </a:endParaRPr>
          </a:p>
          <a:p>
            <a:pPr marL="347345" indent="-347345" algn="ctr">
              <a:lnSpc>
                <a:spcPct val="80000"/>
              </a:lnSpc>
              <a:buNone/>
            </a:pPr>
            <a:r>
              <a:rPr lang="en-US" altLang="en-US" sz="2800">
                <a:solidFill>
                  <a:schemeClr val="tx2"/>
                </a:solidFill>
                <a:latin typeface="Century Gothic"/>
              </a:rPr>
              <a:t>     </a:t>
            </a:r>
            <a:r>
              <a:rPr lang="en-US" altLang="en-US" sz="3200" b="1">
                <a:solidFill>
                  <a:schemeClr val="tx2"/>
                </a:solidFill>
                <a:latin typeface="Century Gothic"/>
              </a:rPr>
              <a:t>You have been warned!</a:t>
            </a:r>
          </a:p>
          <a:p>
            <a:pPr marL="347345" indent="-347345">
              <a:lnSpc>
                <a:spcPct val="80000"/>
              </a:lnSpc>
            </a:pPr>
            <a:endParaRPr lang="en-US" altLang="en-US" sz="2800">
              <a:latin typeface="Century Gothic" panose="020B0502020202020204" pitchFamily="34" charset="0"/>
            </a:endParaRPr>
          </a:p>
          <a:p>
            <a:pPr marL="347345" indent="-347345">
              <a:lnSpc>
                <a:spcPct val="80000"/>
              </a:lnSpc>
            </a:pPr>
            <a:endParaRPr lang="en-US" altLang="en-US">
              <a:latin typeface="Century Gothic" panose="020B0502020202020204" pitchFamily="34" charset="0"/>
            </a:endParaRPr>
          </a:p>
        </p:txBody>
      </p:sp>
    </p:spTree>
    <p:extLst>
      <p:ext uri="{BB962C8B-B14F-4D97-AF65-F5344CB8AC3E}">
        <p14:creationId xmlns:p14="http://schemas.microsoft.com/office/powerpoint/2010/main" val="341115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1103409" y="8"/>
            <a:ext cx="9954579" cy="838200"/>
          </a:xfrm>
        </p:spPr>
        <p:txBody>
          <a:bodyPr>
            <a:normAutofit/>
          </a:bodyPr>
          <a:lstStyle/>
          <a:p>
            <a:pPr algn="ctr"/>
            <a:r>
              <a:rPr lang="en-US" altLang="en-US" sz="4800" b="1">
                <a:solidFill>
                  <a:schemeClr val="tx2"/>
                </a:solidFill>
                <a:latin typeface="Century Gothic"/>
              </a:rPr>
              <a:t>Outdoor Engagement </a:t>
            </a:r>
          </a:p>
        </p:txBody>
      </p:sp>
      <p:pic>
        <p:nvPicPr>
          <p:cNvPr id="10" name="Picture 10" descr="A screenshot of a cell phone&#10;&#10;Description generated with very high confidence">
            <a:extLst>
              <a:ext uri="{FF2B5EF4-FFF2-40B4-BE49-F238E27FC236}">
                <a16:creationId xmlns:a16="http://schemas.microsoft.com/office/drawing/2014/main" id="{B2720756-7628-497C-9208-E79B16DB2674}"/>
              </a:ext>
            </a:extLst>
          </p:cNvPr>
          <p:cNvPicPr>
            <a:picLocks noChangeAspect="1"/>
          </p:cNvPicPr>
          <p:nvPr/>
        </p:nvPicPr>
        <p:blipFill rotWithShape="1">
          <a:blip r:embed="rId2"/>
          <a:srcRect l="34146" t="13895" r="35061" b="5691"/>
          <a:stretch/>
        </p:blipFill>
        <p:spPr>
          <a:xfrm>
            <a:off x="9873816" y="2815890"/>
            <a:ext cx="2369933" cy="3476020"/>
          </a:xfrm>
          <a:prstGeom prst="rect">
            <a:avLst/>
          </a:prstGeom>
        </p:spPr>
      </p:pic>
      <p:pic>
        <p:nvPicPr>
          <p:cNvPr id="11" name="Picture 11" descr="A screenshot of a cell phone&#10;&#10;Description generated with very high confidence">
            <a:extLst>
              <a:ext uri="{FF2B5EF4-FFF2-40B4-BE49-F238E27FC236}">
                <a16:creationId xmlns:a16="http://schemas.microsoft.com/office/drawing/2014/main" id="{A78C3EFA-AB42-491D-961C-FF3EE44C096A}"/>
              </a:ext>
            </a:extLst>
          </p:cNvPr>
          <p:cNvPicPr>
            <a:picLocks noChangeAspect="1"/>
          </p:cNvPicPr>
          <p:nvPr/>
        </p:nvPicPr>
        <p:blipFill rotWithShape="1">
          <a:blip r:embed="rId3"/>
          <a:srcRect l="33893" t="13953" r="34962" b="5420"/>
          <a:stretch/>
        </p:blipFill>
        <p:spPr>
          <a:xfrm>
            <a:off x="2396067" y="2808495"/>
            <a:ext cx="2397878" cy="3485506"/>
          </a:xfrm>
          <a:prstGeom prst="rect">
            <a:avLst/>
          </a:prstGeom>
        </p:spPr>
      </p:pic>
      <p:pic>
        <p:nvPicPr>
          <p:cNvPr id="7" name="Picture 7" descr="A screenshot of a cell phone&#10;&#10;Description generated with very high confidence">
            <a:extLst>
              <a:ext uri="{FF2B5EF4-FFF2-40B4-BE49-F238E27FC236}">
                <a16:creationId xmlns:a16="http://schemas.microsoft.com/office/drawing/2014/main" id="{2762DDC5-3470-440A-8450-DC28AF3BB9A5}"/>
              </a:ext>
            </a:extLst>
          </p:cNvPr>
          <p:cNvPicPr>
            <a:picLocks noChangeAspect="1"/>
          </p:cNvPicPr>
          <p:nvPr/>
        </p:nvPicPr>
        <p:blipFill rotWithShape="1">
          <a:blip r:embed="rId4"/>
          <a:srcRect l="34146" t="14363" r="36128" b="5203"/>
          <a:stretch/>
        </p:blipFill>
        <p:spPr>
          <a:xfrm>
            <a:off x="-4838" y="2790524"/>
            <a:ext cx="2285290" cy="3476880"/>
          </a:xfrm>
          <a:prstGeom prst="rect">
            <a:avLst/>
          </a:prstGeom>
        </p:spPr>
      </p:pic>
      <p:pic>
        <p:nvPicPr>
          <p:cNvPr id="8" name="Picture 8" descr="A screenshot of a cell phone&#10;&#10;Description generated with very high confidence">
            <a:extLst>
              <a:ext uri="{FF2B5EF4-FFF2-40B4-BE49-F238E27FC236}">
                <a16:creationId xmlns:a16="http://schemas.microsoft.com/office/drawing/2014/main" id="{8269878F-E4ED-46F1-A052-DD55E1D38E52}"/>
              </a:ext>
            </a:extLst>
          </p:cNvPr>
          <p:cNvPicPr>
            <a:picLocks noChangeAspect="1"/>
          </p:cNvPicPr>
          <p:nvPr/>
        </p:nvPicPr>
        <p:blipFill rotWithShape="1">
          <a:blip r:embed="rId5"/>
          <a:srcRect l="33843" t="14634" r="34941" b="5257"/>
          <a:stretch/>
        </p:blipFill>
        <p:spPr>
          <a:xfrm>
            <a:off x="4917924" y="2826808"/>
            <a:ext cx="2403477" cy="3462357"/>
          </a:xfrm>
          <a:prstGeom prst="rect">
            <a:avLst/>
          </a:prstGeom>
        </p:spPr>
      </p:pic>
      <p:pic>
        <p:nvPicPr>
          <p:cNvPr id="9" name="Picture 9" descr="A screenshot of a cell phone&#10;&#10;Description generated with very high confidence">
            <a:extLst>
              <a:ext uri="{FF2B5EF4-FFF2-40B4-BE49-F238E27FC236}">
                <a16:creationId xmlns:a16="http://schemas.microsoft.com/office/drawing/2014/main" id="{82CCD04E-84EB-4F78-8735-EA187FE95855}"/>
              </a:ext>
            </a:extLst>
          </p:cNvPr>
          <p:cNvPicPr>
            <a:picLocks noChangeAspect="1"/>
          </p:cNvPicPr>
          <p:nvPr/>
        </p:nvPicPr>
        <p:blipFill rotWithShape="1">
          <a:blip r:embed="rId6"/>
          <a:srcRect l="34595" t="15666" r="35725" b="4444"/>
          <a:stretch/>
        </p:blipFill>
        <p:spPr>
          <a:xfrm>
            <a:off x="7439781" y="2812368"/>
            <a:ext cx="2281625" cy="3452646"/>
          </a:xfrm>
          <a:prstGeom prst="rect">
            <a:avLst/>
          </a:prstGeom>
        </p:spPr>
      </p:pic>
      <p:sp>
        <p:nvSpPr>
          <p:cNvPr id="16" name="TextBox 15">
            <a:extLst>
              <a:ext uri="{FF2B5EF4-FFF2-40B4-BE49-F238E27FC236}">
                <a16:creationId xmlns:a16="http://schemas.microsoft.com/office/drawing/2014/main" id="{9F8BB475-92F6-4227-8810-C8E4AF31992C}"/>
              </a:ext>
            </a:extLst>
          </p:cNvPr>
          <p:cNvSpPr txBox="1"/>
          <p:nvPr/>
        </p:nvSpPr>
        <p:spPr>
          <a:xfrm>
            <a:off x="292595" y="890208"/>
            <a:ext cx="1158976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2"/>
                </a:solidFill>
                <a:latin typeface="Century Gothic"/>
                <a:cs typeface="Segoe UI"/>
              </a:rPr>
              <a:t>During time spent outdoors, encourage your child to engage in explorations with the natural world around.  Below are five cards with questions that will help your child develop awareness of their body and the outdoor environment.  On your next trip into the great outdoors, focus on one the elements and guide your child through the questions to </a:t>
            </a:r>
            <a:r>
              <a:rPr lang="en-US">
                <a:solidFill>
                  <a:srgbClr val="0070C0"/>
                </a:solidFill>
                <a:latin typeface="Century Gothic"/>
                <a:cs typeface="Segoe UI"/>
                <a:hlinkClick r:id="rId7"/>
              </a:rPr>
              <a:t>Breathe</a:t>
            </a:r>
            <a:r>
              <a:rPr lang="en-US">
                <a:solidFill>
                  <a:srgbClr val="333333"/>
                </a:solidFill>
                <a:latin typeface="Century Gothic"/>
                <a:cs typeface="Segoe UI"/>
              </a:rPr>
              <a:t>, </a:t>
            </a:r>
            <a:r>
              <a:rPr lang="en-US">
                <a:solidFill>
                  <a:srgbClr val="0070C0"/>
                </a:solidFill>
                <a:latin typeface="Century Gothic"/>
                <a:cs typeface="Segoe UI"/>
                <a:hlinkClick r:id="rId8"/>
              </a:rPr>
              <a:t>Create</a:t>
            </a:r>
            <a:r>
              <a:rPr lang="en-US">
                <a:solidFill>
                  <a:srgbClr val="333333"/>
                </a:solidFill>
                <a:latin typeface="Century Gothic"/>
                <a:cs typeface="Segoe UI"/>
              </a:rPr>
              <a:t>, </a:t>
            </a:r>
            <a:r>
              <a:rPr lang="en-US">
                <a:solidFill>
                  <a:srgbClr val="0070C0"/>
                </a:solidFill>
                <a:latin typeface="Century Gothic"/>
                <a:cs typeface="Segoe UI"/>
                <a:hlinkClick r:id="rId9"/>
              </a:rPr>
              <a:t>Explore</a:t>
            </a:r>
            <a:r>
              <a:rPr lang="en-US">
                <a:solidFill>
                  <a:srgbClr val="333333"/>
                </a:solidFill>
                <a:latin typeface="Century Gothic"/>
                <a:cs typeface="Segoe UI"/>
              </a:rPr>
              <a:t>, </a:t>
            </a:r>
            <a:r>
              <a:rPr lang="en-US">
                <a:solidFill>
                  <a:srgbClr val="0070C0"/>
                </a:solidFill>
                <a:latin typeface="Century Gothic"/>
                <a:cs typeface="Segoe UI"/>
                <a:hlinkClick r:id="rId10"/>
              </a:rPr>
              <a:t>Notice</a:t>
            </a:r>
            <a:r>
              <a:rPr lang="en-US">
                <a:solidFill>
                  <a:srgbClr val="333333"/>
                </a:solidFill>
                <a:latin typeface="Century Gothic"/>
                <a:cs typeface="Segoe UI"/>
              </a:rPr>
              <a:t>, </a:t>
            </a:r>
            <a:r>
              <a:rPr lang="en-US">
                <a:solidFill>
                  <a:srgbClr val="0070C0"/>
                </a:solidFill>
                <a:latin typeface="Century Gothic"/>
                <a:cs typeface="Segoe UI"/>
                <a:hlinkClick r:id="rId11"/>
              </a:rPr>
              <a:t>Wonder</a:t>
            </a:r>
            <a:r>
              <a:rPr lang="en-US">
                <a:solidFill>
                  <a:schemeClr val="tx2"/>
                </a:solidFill>
                <a:latin typeface="Century Gothic"/>
                <a:cs typeface="Segoe UI"/>
              </a:rPr>
              <a:t>.  These cards can be printed off by following the blue linked words.</a:t>
            </a:r>
          </a:p>
          <a:p>
            <a:endParaRPr lang="en-US">
              <a:solidFill>
                <a:srgbClr val="0070C0"/>
              </a:solidFill>
              <a:latin typeface="Century Gothic"/>
              <a:cs typeface="Segoe UI"/>
            </a:endParaRPr>
          </a:p>
        </p:txBody>
      </p:sp>
    </p:spTree>
    <p:extLst>
      <p:ext uri="{BB962C8B-B14F-4D97-AF65-F5344CB8AC3E}">
        <p14:creationId xmlns:p14="http://schemas.microsoft.com/office/powerpoint/2010/main" val="2950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7093" y="-114790"/>
            <a:ext cx="6870700" cy="990600"/>
          </a:xfrm>
        </p:spPr>
        <p:txBody>
          <a:bodyPr>
            <a:normAutofit/>
          </a:bodyPr>
          <a:lstStyle/>
          <a:p>
            <a:pPr algn="ctr"/>
            <a:r>
              <a:rPr lang="en-US" altLang="en-US" sz="4800" b="1">
                <a:solidFill>
                  <a:schemeClr val="tx2"/>
                </a:solidFill>
                <a:latin typeface="Century Gothic" panose="020B0502020202020204" pitchFamily="34" charset="0"/>
              </a:rPr>
              <a:t>Summer Practice</a:t>
            </a:r>
          </a:p>
        </p:txBody>
      </p:sp>
      <p:sp>
        <p:nvSpPr>
          <p:cNvPr id="3" name="Content Placeholder 2"/>
          <p:cNvSpPr>
            <a:spLocks noGrp="1"/>
          </p:cNvSpPr>
          <p:nvPr>
            <p:ph idx="1"/>
          </p:nvPr>
        </p:nvSpPr>
        <p:spPr>
          <a:xfrm>
            <a:off x="353285" y="1405901"/>
            <a:ext cx="11475858" cy="4680858"/>
          </a:xfrm>
        </p:spPr>
        <p:txBody>
          <a:bodyPr vert="horz" lIns="91440" tIns="45720" rIns="91440" bIns="45720" rtlCol="0" anchor="t">
            <a:normAutofit fontScale="55000" lnSpcReduction="20000"/>
          </a:bodyPr>
          <a:lstStyle/>
          <a:p>
            <a:pPr marL="347345" indent="-347345"/>
            <a:r>
              <a:rPr lang="en-US" altLang="en-US" sz="5100" b="1" u="sng">
                <a:solidFill>
                  <a:schemeClr val="tx2"/>
                </a:solidFill>
                <a:latin typeface="Century Gothic"/>
              </a:rPr>
              <a:t>Fine Motor Skills</a:t>
            </a:r>
            <a:r>
              <a:rPr lang="en-US" altLang="en-US" sz="5100" b="1">
                <a:solidFill>
                  <a:schemeClr val="tx2"/>
                </a:solidFill>
                <a:latin typeface="Century Gothic"/>
              </a:rPr>
              <a:t> </a:t>
            </a:r>
            <a:r>
              <a:rPr lang="en-US" altLang="en-US" sz="5100">
                <a:solidFill>
                  <a:schemeClr val="tx2"/>
                </a:solidFill>
                <a:latin typeface="Century Gothic"/>
              </a:rPr>
              <a:t>:: cutting, </a:t>
            </a:r>
            <a:r>
              <a:rPr lang="en-US" altLang="en-US" sz="5100" err="1">
                <a:solidFill>
                  <a:schemeClr val="tx2"/>
                </a:solidFill>
                <a:latin typeface="Century Gothic"/>
              </a:rPr>
              <a:t>colouring</a:t>
            </a:r>
            <a:r>
              <a:rPr lang="en-US" altLang="en-US" sz="5100">
                <a:solidFill>
                  <a:schemeClr val="tx2"/>
                </a:solidFill>
                <a:latin typeface="Century Gothic"/>
              </a:rPr>
              <a:t>, play-dough, drawing shapes, printing, painting, gluing, name printing…</a:t>
            </a:r>
            <a:endParaRPr lang="en-US">
              <a:solidFill>
                <a:schemeClr val="tx2"/>
              </a:solidFill>
              <a:latin typeface="Century Gothic"/>
            </a:endParaRPr>
          </a:p>
          <a:p>
            <a:pPr marL="347345" indent="-347345"/>
            <a:endParaRPr lang="en-US" altLang="en-US" sz="5100" b="1" u="sng">
              <a:solidFill>
                <a:schemeClr val="tx2"/>
              </a:solidFill>
              <a:latin typeface="Century Gothic" panose="020B0502020202020204" pitchFamily="34" charset="0"/>
            </a:endParaRPr>
          </a:p>
          <a:p>
            <a:pPr marL="347345" indent="-347345"/>
            <a:r>
              <a:rPr lang="en-US" altLang="en-US" sz="5100" b="1" u="sng">
                <a:solidFill>
                  <a:schemeClr val="tx2"/>
                </a:solidFill>
                <a:latin typeface="Century Gothic"/>
              </a:rPr>
              <a:t>Personal Independence</a:t>
            </a:r>
            <a:r>
              <a:rPr lang="en-US" altLang="en-US" sz="5100" b="1">
                <a:solidFill>
                  <a:schemeClr val="tx2"/>
                </a:solidFill>
                <a:latin typeface="Century Gothic"/>
              </a:rPr>
              <a:t> </a:t>
            </a:r>
            <a:r>
              <a:rPr lang="en-US" altLang="en-US" sz="5100">
                <a:solidFill>
                  <a:schemeClr val="tx2"/>
                </a:solidFill>
                <a:latin typeface="Century Gothic"/>
              </a:rPr>
              <a:t>:: dressing, wash-rooming, opening containers,  eating clean and cleaning up after eating…</a:t>
            </a:r>
          </a:p>
          <a:p>
            <a:pPr marL="347345" indent="-347345"/>
            <a:endParaRPr lang="en-US" altLang="en-US" sz="5100">
              <a:solidFill>
                <a:schemeClr val="tx2"/>
              </a:solidFill>
              <a:latin typeface="Century Gothic" panose="020B0502020202020204" pitchFamily="34" charset="0"/>
            </a:endParaRPr>
          </a:p>
          <a:p>
            <a:pPr marL="347345" indent="-347345"/>
            <a:r>
              <a:rPr lang="en-US" altLang="en-US" sz="5100" b="1" u="sng">
                <a:solidFill>
                  <a:schemeClr val="tx2"/>
                </a:solidFill>
                <a:latin typeface="Century Gothic"/>
              </a:rPr>
              <a:t>Social Skills</a:t>
            </a:r>
            <a:r>
              <a:rPr lang="en-US" altLang="en-US" sz="5100" b="1">
                <a:solidFill>
                  <a:schemeClr val="tx2"/>
                </a:solidFill>
                <a:latin typeface="Century Gothic"/>
              </a:rPr>
              <a:t> </a:t>
            </a:r>
            <a:r>
              <a:rPr lang="en-US" altLang="en-US" sz="5100">
                <a:solidFill>
                  <a:schemeClr val="tx2"/>
                </a:solidFill>
                <a:latin typeface="Century Gothic"/>
              </a:rPr>
              <a:t>::  practice the social skills listed on the following slide…</a:t>
            </a:r>
          </a:p>
          <a:p>
            <a:pPr marL="347345" indent="-347345" algn="ctr">
              <a:buFontTx/>
              <a:buNone/>
            </a:pPr>
            <a:endParaRPr lang="en-US" altLang="en-US">
              <a:latin typeface="Century Gothic" panose="020B0502020202020204" pitchFamily="34" charset="0"/>
            </a:endParaRPr>
          </a:p>
          <a:p>
            <a:pPr marL="347345" indent="-347345">
              <a:buNone/>
            </a:pPr>
            <a:endParaRPr lang="en-US" altLang="en-US">
              <a:latin typeface="Century Gothic" panose="020B0502020202020204" pitchFamily="34" charset="0"/>
            </a:endParaRPr>
          </a:p>
        </p:txBody>
      </p:sp>
    </p:spTree>
    <p:extLst>
      <p:ext uri="{BB962C8B-B14F-4D97-AF65-F5344CB8AC3E}">
        <p14:creationId xmlns:p14="http://schemas.microsoft.com/office/powerpoint/2010/main" val="404355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Love these tips - so helpful! Ten skills I'm definitely teaching my kid today. They're so cute, I'm even hanging them on fridge!: "/>
          <p:cNvPicPr>
            <a:picLocks noChangeAspect="1" noChangeArrowheads="1"/>
          </p:cNvPicPr>
          <p:nvPr/>
        </p:nvPicPr>
        <p:blipFill rotWithShape="1">
          <a:blip r:embed="rId2">
            <a:extLst>
              <a:ext uri="{28A0092B-C50C-407E-A947-70E740481C1C}">
                <a14:useLocalDpi xmlns:a14="http://schemas.microsoft.com/office/drawing/2010/main" val="0"/>
              </a:ext>
            </a:extLst>
          </a:blip>
          <a:srcRect t="7608" b="48508"/>
          <a:stretch/>
        </p:blipFill>
        <p:spPr bwMode="auto">
          <a:xfrm>
            <a:off x="6608" y="-17672"/>
            <a:ext cx="4974465" cy="6931008"/>
          </a:xfrm>
          <a:prstGeom prst="rect">
            <a:avLst/>
          </a:prstGeom>
          <a:solidFill>
            <a:srgbClr val="B2DEF7"/>
          </a:solidFill>
        </p:spPr>
      </p:pic>
      <p:pic>
        <p:nvPicPr>
          <p:cNvPr id="9" name="Picture 2" descr="Love these tips - so helpful! Ten skills I'm definitely teaching my kid today. They're so cute, I'm even hanging them on fridge!: "/>
          <p:cNvPicPr>
            <a:picLocks noChangeAspect="1" noChangeArrowheads="1"/>
          </p:cNvPicPr>
          <p:nvPr/>
        </p:nvPicPr>
        <p:blipFill rotWithShape="1">
          <a:blip r:embed="rId2">
            <a:extLst>
              <a:ext uri="{28A0092B-C50C-407E-A947-70E740481C1C}">
                <a14:useLocalDpi xmlns:a14="http://schemas.microsoft.com/office/drawing/2010/main" val="0"/>
              </a:ext>
            </a:extLst>
          </a:blip>
          <a:srcRect t="49344" b="5138"/>
          <a:stretch/>
        </p:blipFill>
        <p:spPr bwMode="auto">
          <a:xfrm>
            <a:off x="7338758" y="-17672"/>
            <a:ext cx="4869719" cy="686521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3530001" y="6411032"/>
            <a:ext cx="914400" cy="914400"/>
          </a:xfrm>
          <a:prstGeom prst="ellipse">
            <a:avLst/>
          </a:prstGeom>
          <a:solidFill>
            <a:srgbClr val="B2DEF7"/>
          </a:solidFill>
          <a:ln>
            <a:solidFill>
              <a:srgbClr val="B2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11045262" y="9810750"/>
            <a:ext cx="5295900" cy="1270000"/>
          </a:xfrm>
          <a:prstGeom prst="rect">
            <a:avLst/>
          </a:prstGeom>
          <a:solidFill>
            <a:srgbClr val="C9E8FA"/>
          </a:solidFill>
          <a:ln>
            <a:solidFill>
              <a:srgbClr val="C9E8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7338758" y="-1478756"/>
            <a:ext cx="3262964" cy="1270000"/>
          </a:xfrm>
          <a:prstGeom prst="rect">
            <a:avLst/>
          </a:prstGeom>
          <a:solidFill>
            <a:srgbClr val="B2DEF7"/>
          </a:solidFill>
          <a:ln>
            <a:solidFill>
              <a:srgbClr val="C9E8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6472990" y="-1062534"/>
            <a:ext cx="4778732" cy="1270000"/>
          </a:xfrm>
          <a:prstGeom prst="rect">
            <a:avLst/>
          </a:prstGeom>
          <a:solidFill>
            <a:srgbClr val="B2DEF7"/>
          </a:solidFill>
          <a:ln>
            <a:solidFill>
              <a:srgbClr val="B2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a:off x="7362821" y="-990345"/>
            <a:ext cx="3262964" cy="1270000"/>
          </a:xfrm>
          <a:prstGeom prst="rect">
            <a:avLst/>
          </a:prstGeom>
          <a:solidFill>
            <a:srgbClr val="B2DEF7"/>
          </a:solidFill>
          <a:ln>
            <a:solidFill>
              <a:srgbClr val="B2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146271" y="505323"/>
            <a:ext cx="12506711" cy="5509200"/>
          </a:xfrm>
          <a:prstGeom prst="rect">
            <a:avLst/>
          </a:prstGeom>
          <a:noFill/>
        </p:spPr>
        <p:txBody>
          <a:bodyPr wrap="square" rtlCol="0">
            <a:spAutoFit/>
          </a:bodyPr>
          <a:lstStyle/>
          <a:p>
            <a:pPr algn="ctr"/>
            <a:r>
              <a:rPr lang="en-CA" sz="4800" b="1">
                <a:solidFill>
                  <a:schemeClr val="tx2">
                    <a:lumMod val="95000"/>
                    <a:lumOff val="5000"/>
                  </a:schemeClr>
                </a:solidFill>
                <a:latin typeface="Comic Sans MS" panose="030F0702030302020204" pitchFamily="66" charset="0"/>
              </a:rPr>
              <a:t>10 </a:t>
            </a:r>
          </a:p>
          <a:p>
            <a:pPr algn="ctr"/>
            <a:r>
              <a:rPr lang="en-CA" sz="4800" b="1">
                <a:solidFill>
                  <a:schemeClr val="tx2">
                    <a:lumMod val="95000"/>
                    <a:lumOff val="5000"/>
                  </a:schemeClr>
                </a:solidFill>
                <a:latin typeface="Comic Sans MS" panose="030F0702030302020204" pitchFamily="66" charset="0"/>
              </a:rPr>
              <a:t>Social </a:t>
            </a:r>
          </a:p>
          <a:p>
            <a:pPr algn="ctr"/>
            <a:r>
              <a:rPr lang="en-CA" sz="4800" b="1">
                <a:solidFill>
                  <a:schemeClr val="tx2">
                    <a:lumMod val="95000"/>
                    <a:lumOff val="5000"/>
                  </a:schemeClr>
                </a:solidFill>
                <a:latin typeface="Comic Sans MS" panose="030F0702030302020204" pitchFamily="66" charset="0"/>
              </a:rPr>
              <a:t>Skills</a:t>
            </a:r>
          </a:p>
          <a:p>
            <a:pPr algn="ctr"/>
            <a:r>
              <a:rPr lang="en-CA" sz="4800" b="1">
                <a:solidFill>
                  <a:schemeClr val="tx2">
                    <a:lumMod val="95000"/>
                    <a:lumOff val="5000"/>
                  </a:schemeClr>
                </a:solidFill>
                <a:latin typeface="Comic Sans MS" panose="030F0702030302020204" pitchFamily="66" charset="0"/>
              </a:rPr>
              <a:t>   </a:t>
            </a:r>
          </a:p>
          <a:p>
            <a:pPr algn="ctr"/>
            <a:r>
              <a:rPr lang="en-CA" sz="4000">
                <a:solidFill>
                  <a:schemeClr val="tx2">
                    <a:lumMod val="95000"/>
                    <a:lumOff val="5000"/>
                  </a:schemeClr>
                </a:solidFill>
                <a:latin typeface="Century Gothic" panose="020B0502020202020204" pitchFamily="34" charset="0"/>
              </a:rPr>
              <a:t>Every </a:t>
            </a:r>
          </a:p>
          <a:p>
            <a:pPr algn="ctr"/>
            <a:r>
              <a:rPr lang="en-CA" sz="4000">
                <a:solidFill>
                  <a:schemeClr val="tx2">
                    <a:lumMod val="95000"/>
                    <a:lumOff val="5000"/>
                  </a:schemeClr>
                </a:solidFill>
                <a:latin typeface="Century Gothic" panose="020B0502020202020204" pitchFamily="34" charset="0"/>
              </a:rPr>
              <a:t>Kid </a:t>
            </a:r>
          </a:p>
          <a:p>
            <a:pPr algn="ctr"/>
            <a:r>
              <a:rPr lang="en-CA" sz="4000">
                <a:solidFill>
                  <a:schemeClr val="tx2">
                    <a:lumMod val="95000"/>
                    <a:lumOff val="5000"/>
                  </a:schemeClr>
                </a:solidFill>
                <a:latin typeface="Century Gothic" panose="020B0502020202020204" pitchFamily="34" charset="0"/>
              </a:rPr>
              <a:t>Should </a:t>
            </a:r>
          </a:p>
          <a:p>
            <a:pPr algn="ctr"/>
            <a:r>
              <a:rPr lang="en-CA" sz="4000">
                <a:solidFill>
                  <a:schemeClr val="tx2">
                    <a:lumMod val="95000"/>
                    <a:lumOff val="5000"/>
                  </a:schemeClr>
                </a:solidFill>
                <a:latin typeface="Century Gothic" panose="020B0502020202020204" pitchFamily="34" charset="0"/>
              </a:rPr>
              <a:t>Know</a:t>
            </a:r>
          </a:p>
        </p:txBody>
      </p:sp>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329" y="-139718"/>
            <a:ext cx="9761836" cy="990600"/>
          </a:xfrm>
        </p:spPr>
        <p:txBody>
          <a:bodyPr>
            <a:normAutofit/>
          </a:bodyPr>
          <a:lstStyle/>
          <a:p>
            <a:r>
              <a:rPr lang="en-US" altLang="en-US" sz="4800" b="1" err="1">
                <a:solidFill>
                  <a:schemeClr val="tx2"/>
                </a:solidFill>
                <a:latin typeface="Century Gothic" panose="020B0502020202020204" pitchFamily="34" charset="0"/>
              </a:rPr>
              <a:t>Covid</a:t>
            </a:r>
            <a:r>
              <a:rPr lang="en-US" altLang="en-US" sz="4800" b="1">
                <a:solidFill>
                  <a:schemeClr val="tx2"/>
                </a:solidFill>
                <a:latin typeface="Century Gothic" panose="020B0502020202020204" pitchFamily="34" charset="0"/>
              </a:rPr>
              <a:t> -19  Resources for Parents</a:t>
            </a:r>
          </a:p>
        </p:txBody>
      </p:sp>
      <p:sp>
        <p:nvSpPr>
          <p:cNvPr id="3" name="Content Placeholder 2"/>
          <p:cNvSpPr>
            <a:spLocks noGrp="1"/>
          </p:cNvSpPr>
          <p:nvPr>
            <p:ph idx="1"/>
          </p:nvPr>
        </p:nvSpPr>
        <p:spPr>
          <a:xfrm>
            <a:off x="0" y="1353246"/>
            <a:ext cx="11518743" cy="4521200"/>
          </a:xfrm>
        </p:spPr>
        <p:txBody>
          <a:bodyPr vert="horz" lIns="91440" tIns="45720" rIns="91440" bIns="45720" rtlCol="0" anchor="t">
            <a:normAutofit/>
          </a:bodyPr>
          <a:lstStyle/>
          <a:p>
            <a:pPr marL="347345" indent="-347345"/>
            <a:r>
              <a:rPr lang="en-US" sz="2200">
                <a:solidFill>
                  <a:schemeClr val="tx2"/>
                </a:solidFill>
                <a:latin typeface="Century Gothic" panose="020B0502020202020204" pitchFamily="34" charset="0"/>
                <a:ea typeface="+mn-lt"/>
                <a:cs typeface="+mn-lt"/>
              </a:rPr>
              <a:t>Below are some great stories about Covid-19 that are kindergarten friendly. </a:t>
            </a:r>
            <a:r>
              <a:rPr lang="en-US" sz="2200">
                <a:solidFill>
                  <a:schemeClr val="tx2"/>
                </a:solidFill>
                <a:latin typeface="Century Gothic" panose="020B0502020202020204" pitchFamily="34" charset="0"/>
                <a:cs typeface="Calibri"/>
              </a:rPr>
              <a:t>Please watch the video first, before sharing with your child.  Please only show this if you think it would benefit your child.</a:t>
            </a:r>
          </a:p>
          <a:p>
            <a:pPr marL="0" indent="0">
              <a:buNone/>
            </a:pPr>
            <a:r>
              <a:rPr lang="en-US" sz="3200">
                <a:latin typeface="Century Gothic" panose="020B0502020202020204" pitchFamily="34" charset="0"/>
                <a:ea typeface="+mn-lt"/>
                <a:cs typeface="+mn-lt"/>
              </a:rPr>
              <a:t>  </a:t>
            </a:r>
            <a:r>
              <a:rPr lang="en-US" sz="3200">
                <a:latin typeface="Century Gothic" panose="020B0502020202020204" pitchFamily="34" charset="0"/>
                <a:cs typeface="Calibri"/>
              </a:rPr>
              <a:t> </a:t>
            </a:r>
            <a:r>
              <a:rPr lang="en-US" sz="3200" b="1">
                <a:latin typeface="Century Gothic" panose="020B0502020202020204" pitchFamily="34" charset="0"/>
                <a:cs typeface="Calibri"/>
              </a:rPr>
              <a:t> </a:t>
            </a:r>
            <a:endParaRPr lang="en-US">
              <a:latin typeface="Century Gothic" panose="020B0502020202020204" pitchFamily="34" charset="0"/>
            </a:endParaRPr>
          </a:p>
          <a:p>
            <a:pPr marL="347345" indent="-347345"/>
            <a:endParaRPr lang="en-US" sz="3000">
              <a:latin typeface="Century Gothic" panose="020B0502020202020204" pitchFamily="34" charset="0"/>
              <a:ea typeface="+mn-lt"/>
              <a:cs typeface="+mn-lt"/>
            </a:endParaRPr>
          </a:p>
          <a:p>
            <a:pPr marL="347345" indent="-347345"/>
            <a:endParaRPr lang="en-US" sz="3000">
              <a:latin typeface="Century Gothic" panose="020B0502020202020204" pitchFamily="34" charset="0"/>
              <a:ea typeface="+mn-lt"/>
              <a:cs typeface="+mn-lt"/>
            </a:endParaRPr>
          </a:p>
        </p:txBody>
      </p:sp>
      <p:sp>
        <p:nvSpPr>
          <p:cNvPr id="4" name="TextBox 3">
            <a:extLst>
              <a:ext uri="{FF2B5EF4-FFF2-40B4-BE49-F238E27FC236}">
                <a16:creationId xmlns:a16="http://schemas.microsoft.com/office/drawing/2014/main" id="{72B81EDA-2F2D-43B7-AD42-70AC8C4E4A3A}"/>
              </a:ext>
            </a:extLst>
          </p:cNvPr>
          <p:cNvSpPr txBox="1"/>
          <p:nvPr/>
        </p:nvSpPr>
        <p:spPr>
          <a:xfrm>
            <a:off x="7680960" y="5739618"/>
            <a:ext cx="184731" cy="369332"/>
          </a:xfrm>
          <a:prstGeom prst="rect">
            <a:avLst/>
          </a:prstGeom>
          <a:noFill/>
        </p:spPr>
        <p:txBody>
          <a:bodyPr wrap="none" rtlCol="0">
            <a:spAutoFit/>
          </a:bodyPr>
          <a:lstStyle/>
          <a:p>
            <a:endParaRPr lang="en-US"/>
          </a:p>
        </p:txBody>
      </p:sp>
      <p:pic>
        <p:nvPicPr>
          <p:cNvPr id="5" name="Picture 4">
            <a:hlinkClick r:id="rId2"/>
            <a:extLst>
              <a:ext uri="{FF2B5EF4-FFF2-40B4-BE49-F238E27FC236}">
                <a16:creationId xmlns:a16="http://schemas.microsoft.com/office/drawing/2014/main" id="{793269D9-54A3-4683-BFBD-2B3A6F2290A9}"/>
              </a:ext>
            </a:extLst>
          </p:cNvPr>
          <p:cNvPicPr>
            <a:picLocks noChangeAspect="1"/>
          </p:cNvPicPr>
          <p:nvPr/>
        </p:nvPicPr>
        <p:blipFill>
          <a:blip r:embed="rId3"/>
          <a:stretch>
            <a:fillRect/>
          </a:stretch>
        </p:blipFill>
        <p:spPr>
          <a:xfrm>
            <a:off x="10046196" y="2371714"/>
            <a:ext cx="1931520" cy="3084365"/>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a:hlinkClick r:id="rId4"/>
            <a:extLst>
              <a:ext uri="{FF2B5EF4-FFF2-40B4-BE49-F238E27FC236}">
                <a16:creationId xmlns:a16="http://schemas.microsoft.com/office/drawing/2014/main" id="{FE828028-9EC9-496F-940F-2991B54EE5C0}"/>
              </a:ext>
            </a:extLst>
          </p:cNvPr>
          <p:cNvPicPr>
            <a:picLocks noChangeAspect="1"/>
          </p:cNvPicPr>
          <p:nvPr/>
        </p:nvPicPr>
        <p:blipFill rotWithShape="1">
          <a:blip r:embed="rId5"/>
          <a:srcRect l="19338"/>
          <a:stretch/>
        </p:blipFill>
        <p:spPr>
          <a:xfrm>
            <a:off x="201713" y="2631121"/>
            <a:ext cx="3041485" cy="2859619"/>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a:hlinkClick r:id="rId6"/>
            <a:extLst>
              <a:ext uri="{FF2B5EF4-FFF2-40B4-BE49-F238E27FC236}">
                <a16:creationId xmlns:a16="http://schemas.microsoft.com/office/drawing/2014/main" id="{A8D020CC-FABD-4B73-AF80-9AE548CB8CEA}"/>
              </a:ext>
            </a:extLst>
          </p:cNvPr>
          <p:cNvPicPr>
            <a:picLocks noChangeAspect="1"/>
          </p:cNvPicPr>
          <p:nvPr/>
        </p:nvPicPr>
        <p:blipFill>
          <a:blip r:embed="rId7"/>
          <a:stretch>
            <a:fillRect/>
          </a:stretch>
        </p:blipFill>
        <p:spPr>
          <a:xfrm>
            <a:off x="4097705" y="2674253"/>
            <a:ext cx="1991217" cy="1848830"/>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2244CCD9-EDD6-4BC0-B309-C6FC67FB7BB5}"/>
              </a:ext>
            </a:extLst>
          </p:cNvPr>
          <p:cNvPicPr>
            <a:picLocks noChangeAspect="1"/>
          </p:cNvPicPr>
          <p:nvPr/>
        </p:nvPicPr>
        <p:blipFill>
          <a:blip r:embed="rId8"/>
          <a:stretch>
            <a:fillRect/>
          </a:stretch>
        </p:blipFill>
        <p:spPr>
          <a:xfrm>
            <a:off x="3795405" y="5138033"/>
            <a:ext cx="2764938" cy="1571612"/>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a:hlinkClick r:id="rId9"/>
            <a:extLst>
              <a:ext uri="{FF2B5EF4-FFF2-40B4-BE49-F238E27FC236}">
                <a16:creationId xmlns:a16="http://schemas.microsoft.com/office/drawing/2014/main" id="{82B7A12E-C738-44B4-A511-74494079DAC2}"/>
              </a:ext>
            </a:extLst>
          </p:cNvPr>
          <p:cNvPicPr>
            <a:picLocks noChangeAspect="1"/>
          </p:cNvPicPr>
          <p:nvPr/>
        </p:nvPicPr>
        <p:blipFill>
          <a:blip r:embed="rId10"/>
          <a:stretch>
            <a:fillRect/>
          </a:stretch>
        </p:blipFill>
        <p:spPr>
          <a:xfrm>
            <a:off x="7128524" y="2371714"/>
            <a:ext cx="2513039" cy="2755195"/>
          </a:xfrm>
          <a:prstGeom prst="rect">
            <a:avLst/>
          </a:prstGeom>
          <a:ln w="88900" cap="sq" cmpd="thickThin">
            <a:solidFill>
              <a:srgbClr val="000000"/>
            </a:solidFill>
            <a:prstDash val="solid"/>
            <a:miter lim="800000"/>
          </a:ln>
          <a:effectLst>
            <a:innerShdw blurRad="76200">
              <a:srgbClr val="000000"/>
            </a:innerShdw>
          </a:effectLst>
        </p:spPr>
      </p:pic>
      <p:sp>
        <p:nvSpPr>
          <p:cNvPr id="10" name="TextBox 9">
            <a:extLst>
              <a:ext uri="{FF2B5EF4-FFF2-40B4-BE49-F238E27FC236}">
                <a16:creationId xmlns:a16="http://schemas.microsoft.com/office/drawing/2014/main" id="{51251C07-0BC6-482A-8501-A842CAFFC981}"/>
              </a:ext>
            </a:extLst>
          </p:cNvPr>
          <p:cNvSpPr txBox="1"/>
          <p:nvPr/>
        </p:nvSpPr>
        <p:spPr>
          <a:xfrm>
            <a:off x="161344" y="5584585"/>
            <a:ext cx="29588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2">
                    <a:lumMod val="50000"/>
                  </a:schemeClr>
                </a:solidFill>
                <a:latin typeface="Century Gothic"/>
                <a:hlinkClick r:id="rId11">
                  <a:extLst>
                    <a:ext uri="{A12FA001-AC4F-418D-AE19-62706E023703}">
                      <ahyp:hlinkClr xmlns:ahyp="http://schemas.microsoft.com/office/drawing/2018/hyperlinkcolor" val="tx"/>
                    </a:ext>
                  </a:extLst>
                </a:hlinkClick>
              </a:rPr>
              <a:t>Time To C</a:t>
            </a:r>
            <a:r>
              <a:rPr lang="en-US" sz="2000" b="1">
                <a:solidFill>
                  <a:schemeClr val="bg2">
                    <a:lumMod val="50000"/>
                  </a:schemeClr>
                </a:solidFill>
                <a:latin typeface="Century Gothic"/>
                <a:ea typeface="+mn-lt"/>
                <a:cs typeface="+mn-lt"/>
                <a:hlinkClick r:id="rId11">
                  <a:extLst>
                    <a:ext uri="{A12FA001-AC4F-418D-AE19-62706E023703}">
                      <ahyp:hlinkClr xmlns:ahyp="http://schemas.microsoft.com/office/drawing/2018/hyperlinkcolor" val="tx"/>
                    </a:ext>
                  </a:extLst>
                </a:hlinkClick>
              </a:rPr>
              <a:t>ome</a:t>
            </a:r>
            <a:r>
              <a:rPr lang="en-US" sz="2000" b="1">
                <a:solidFill>
                  <a:schemeClr val="bg2">
                    <a:lumMod val="50000"/>
                  </a:schemeClr>
                </a:solidFill>
                <a:latin typeface="Century Gothic"/>
                <a:hlinkClick r:id="rId11">
                  <a:extLst>
                    <a:ext uri="{A12FA001-AC4F-418D-AE19-62706E023703}">
                      <ahyp:hlinkClr xmlns:ahyp="http://schemas.microsoft.com/office/drawing/2018/hyperlinkcolor" val="tx"/>
                    </a:ext>
                  </a:extLst>
                </a:hlinkClick>
              </a:rPr>
              <a:t> In, Bear</a:t>
            </a:r>
            <a:endParaRPr lang="en-US" sz="2000" b="1">
              <a:solidFill>
                <a:schemeClr val="bg2">
                  <a:lumMod val="50000"/>
                </a:schemeClr>
              </a:solidFill>
              <a:latin typeface="Century Gothic"/>
            </a:endParaRPr>
          </a:p>
        </p:txBody>
      </p:sp>
      <p:sp>
        <p:nvSpPr>
          <p:cNvPr id="11" name="TextBox 10">
            <a:extLst>
              <a:ext uri="{FF2B5EF4-FFF2-40B4-BE49-F238E27FC236}">
                <a16:creationId xmlns:a16="http://schemas.microsoft.com/office/drawing/2014/main" id="{271C00DC-2F0C-4C7D-BDB7-46A8753E17E0}"/>
              </a:ext>
            </a:extLst>
          </p:cNvPr>
          <p:cNvSpPr txBox="1"/>
          <p:nvPr/>
        </p:nvSpPr>
        <p:spPr>
          <a:xfrm>
            <a:off x="4120550" y="4609381"/>
            <a:ext cx="1981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2">
                    <a:lumMod val="50000"/>
                  </a:schemeClr>
                </a:solidFill>
                <a:latin typeface="Century Gothic"/>
                <a:hlinkClick r:id="rId6">
                  <a:extLst>
                    <a:ext uri="{A12FA001-AC4F-418D-AE19-62706E023703}">
                      <ahyp:hlinkClr xmlns:ahyp="http://schemas.microsoft.com/office/drawing/2018/hyperlinkcolor" val="tx"/>
                    </a:ext>
                  </a:extLst>
                </a:hlinkClick>
              </a:rPr>
              <a:t>Rock Monsters</a:t>
            </a:r>
            <a:endParaRPr lang="en-US" sz="2000" b="1">
              <a:solidFill>
                <a:schemeClr val="bg2">
                  <a:lumMod val="50000"/>
                </a:schemeClr>
              </a:solidFill>
              <a:latin typeface="Century Gothic"/>
            </a:endParaRPr>
          </a:p>
        </p:txBody>
      </p:sp>
      <p:sp>
        <p:nvSpPr>
          <p:cNvPr id="12" name="TextBox 11">
            <a:extLst>
              <a:ext uri="{FF2B5EF4-FFF2-40B4-BE49-F238E27FC236}">
                <a16:creationId xmlns:a16="http://schemas.microsoft.com/office/drawing/2014/main" id="{BD73F160-C8AC-462E-B3D7-83C5C9FBFF0E}"/>
              </a:ext>
            </a:extLst>
          </p:cNvPr>
          <p:cNvSpPr txBox="1"/>
          <p:nvPr/>
        </p:nvSpPr>
        <p:spPr>
          <a:xfrm>
            <a:off x="6749483" y="6339793"/>
            <a:ext cx="29588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2">
                    <a:lumMod val="50000"/>
                  </a:schemeClr>
                </a:solidFill>
                <a:latin typeface="Century Gothic"/>
                <a:hlinkClick r:id="rId12">
                  <a:extLst>
                    <a:ext uri="{A12FA001-AC4F-418D-AE19-62706E023703}">
                      <ahyp:hlinkClr xmlns:ahyp="http://schemas.microsoft.com/office/drawing/2018/hyperlinkcolor" val="tx"/>
                    </a:ext>
                  </a:extLst>
                </a:hlinkClick>
              </a:rPr>
              <a:t>Spike and </a:t>
            </a:r>
            <a:r>
              <a:rPr lang="en-US" sz="2000" b="1" err="1">
                <a:solidFill>
                  <a:schemeClr val="bg2">
                    <a:lumMod val="50000"/>
                  </a:schemeClr>
                </a:solidFill>
                <a:latin typeface="Century Gothic"/>
                <a:hlinkClick r:id="rId12">
                  <a:extLst>
                    <a:ext uri="{A12FA001-AC4F-418D-AE19-62706E023703}">
                      <ahyp:hlinkClr xmlns:ahyp="http://schemas.microsoft.com/office/drawing/2018/hyperlinkcolor" val="tx"/>
                    </a:ext>
                  </a:extLst>
                </a:hlinkClick>
              </a:rPr>
              <a:t>Toody</a:t>
            </a:r>
            <a:endParaRPr lang="en-US" sz="2000" b="1">
              <a:solidFill>
                <a:schemeClr val="bg2">
                  <a:lumMod val="50000"/>
                </a:schemeClr>
              </a:solidFill>
              <a:latin typeface="Century Gothic"/>
            </a:endParaRPr>
          </a:p>
        </p:txBody>
      </p:sp>
      <p:sp>
        <p:nvSpPr>
          <p:cNvPr id="13" name="TextBox 12">
            <a:extLst>
              <a:ext uri="{FF2B5EF4-FFF2-40B4-BE49-F238E27FC236}">
                <a16:creationId xmlns:a16="http://schemas.microsoft.com/office/drawing/2014/main" id="{2DA2B009-BF9C-44BE-BE6D-42030EB60ABE}"/>
              </a:ext>
            </a:extLst>
          </p:cNvPr>
          <p:cNvSpPr txBox="1"/>
          <p:nvPr/>
        </p:nvSpPr>
        <p:spPr>
          <a:xfrm>
            <a:off x="7585494" y="5184475"/>
            <a:ext cx="175116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2">
                    <a:lumMod val="50000"/>
                  </a:schemeClr>
                </a:solidFill>
                <a:latin typeface="Century Gothic"/>
                <a:hlinkClick r:id="rId9">
                  <a:extLst>
                    <a:ext uri="{A12FA001-AC4F-418D-AE19-62706E023703}">
                      <ahyp:hlinkClr xmlns:ahyp="http://schemas.microsoft.com/office/drawing/2018/hyperlinkcolor" val="tx"/>
                    </a:ext>
                  </a:extLst>
                </a:hlinkClick>
              </a:rPr>
              <a:t>Coronavirus</a:t>
            </a:r>
            <a:endParaRPr lang="en-US" sz="2000" b="1">
              <a:solidFill>
                <a:schemeClr val="bg2">
                  <a:lumMod val="50000"/>
                </a:schemeClr>
              </a:solidFill>
              <a:latin typeface="Century Gothic"/>
            </a:endParaRPr>
          </a:p>
        </p:txBody>
      </p:sp>
      <p:sp>
        <p:nvSpPr>
          <p:cNvPr id="14" name="TextBox 13">
            <a:extLst>
              <a:ext uri="{FF2B5EF4-FFF2-40B4-BE49-F238E27FC236}">
                <a16:creationId xmlns:a16="http://schemas.microsoft.com/office/drawing/2014/main" id="{6177AF1A-5955-4287-8EF9-C866FC29183B}"/>
              </a:ext>
            </a:extLst>
          </p:cNvPr>
          <p:cNvSpPr txBox="1"/>
          <p:nvPr/>
        </p:nvSpPr>
        <p:spPr>
          <a:xfrm>
            <a:off x="10532852" y="5500776"/>
            <a:ext cx="9604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2">
                    <a:lumMod val="50000"/>
                  </a:schemeClr>
                </a:solidFill>
                <a:latin typeface="Century Gothic"/>
                <a:hlinkClick r:id="rId2">
                  <a:extLst>
                    <a:ext uri="{A12FA001-AC4F-418D-AE19-62706E023703}">
                      <ahyp:hlinkClr xmlns:ahyp="http://schemas.microsoft.com/office/drawing/2018/hyperlinkcolor" val="tx"/>
                    </a:ext>
                  </a:extLst>
                </a:hlinkClick>
              </a:rPr>
              <a:t>Hello!</a:t>
            </a:r>
            <a:endParaRPr lang="en-US" sz="2000" b="1">
              <a:solidFill>
                <a:schemeClr val="bg2">
                  <a:lumMod val="50000"/>
                </a:schemeClr>
              </a:solidFill>
              <a:latin typeface="Century Gothic"/>
            </a:endParaRPr>
          </a:p>
        </p:txBody>
      </p:sp>
    </p:spTree>
    <p:extLst>
      <p:ext uri="{BB962C8B-B14F-4D97-AF65-F5344CB8AC3E}">
        <p14:creationId xmlns:p14="http://schemas.microsoft.com/office/powerpoint/2010/main" val="168643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Grp="1" noChangeArrowheads="1"/>
          </p:cNvSpPr>
          <p:nvPr>
            <p:ph type="title"/>
          </p:nvPr>
        </p:nvSpPr>
        <p:spPr>
          <a:xfrm>
            <a:off x="0" y="-103696"/>
            <a:ext cx="12192000" cy="1371600"/>
          </a:xfrm>
        </p:spPr>
        <p:txBody>
          <a:bodyPr>
            <a:noAutofit/>
          </a:bodyPr>
          <a:lstStyle/>
          <a:p>
            <a:pPr eaLnBrk="1" hangingPunct="1"/>
            <a:r>
              <a:rPr lang="en-US" altLang="en-US" sz="7200" b="1">
                <a:solidFill>
                  <a:schemeClr val="tx2"/>
                </a:solidFill>
                <a:latin typeface="Century Gothic" panose="020B0502020202020204" pitchFamily="34" charset="0"/>
              </a:rPr>
              <a:t>Have a Great Summer…</a:t>
            </a:r>
            <a:endParaRPr lang="en-US" altLang="en-US" sz="6000" b="1">
              <a:solidFill>
                <a:schemeClr val="tx2"/>
              </a:solidFill>
              <a:latin typeface="Century Gothic" panose="020B0502020202020204" pitchFamily="34" charset="0"/>
            </a:endParaRPr>
          </a:p>
        </p:txBody>
      </p:sp>
      <p:sp>
        <p:nvSpPr>
          <p:cNvPr id="3" name="Rectangle 6"/>
          <p:cNvSpPr>
            <a:spLocks noGrp="1" noChangeArrowheads="1"/>
          </p:cNvSpPr>
          <p:nvPr>
            <p:ph type="body" idx="1"/>
          </p:nvPr>
        </p:nvSpPr>
        <p:spPr>
          <a:xfrm>
            <a:off x="2985654" y="2394195"/>
            <a:ext cx="8355281" cy="5275943"/>
          </a:xfrm>
        </p:spPr>
        <p:txBody>
          <a:bodyPr>
            <a:normAutofit/>
          </a:bodyPr>
          <a:lstStyle/>
          <a:p>
            <a:pPr algn="ctr" eaLnBrk="1" hangingPunct="1">
              <a:lnSpc>
                <a:spcPct val="90000"/>
              </a:lnSpc>
              <a:buFontTx/>
              <a:buNone/>
            </a:pPr>
            <a:r>
              <a:rPr lang="en-US" altLang="en-US" sz="6600" b="1">
                <a:solidFill>
                  <a:schemeClr val="tx2"/>
                </a:solidFill>
                <a:latin typeface="Century Gothic" panose="020B0502020202020204" pitchFamily="34" charset="0"/>
              </a:rPr>
              <a:t>…and we will </a:t>
            </a:r>
          </a:p>
          <a:p>
            <a:pPr algn="ctr" eaLnBrk="1" hangingPunct="1">
              <a:lnSpc>
                <a:spcPct val="90000"/>
              </a:lnSpc>
              <a:buFontTx/>
              <a:buNone/>
            </a:pPr>
            <a:r>
              <a:rPr lang="en-US" altLang="en-US" sz="6600" b="1">
                <a:solidFill>
                  <a:schemeClr val="tx2"/>
                </a:solidFill>
                <a:latin typeface="Century Gothic" panose="020B0502020202020204" pitchFamily="34" charset="0"/>
              </a:rPr>
              <a:t>see you in </a:t>
            </a:r>
          </a:p>
          <a:p>
            <a:pPr algn="ctr" eaLnBrk="1" hangingPunct="1">
              <a:lnSpc>
                <a:spcPct val="90000"/>
              </a:lnSpc>
              <a:buFontTx/>
              <a:buNone/>
            </a:pPr>
            <a:r>
              <a:rPr lang="en-US" altLang="en-US" sz="6600" b="1">
                <a:solidFill>
                  <a:schemeClr val="tx2"/>
                </a:solidFill>
                <a:latin typeface="Century Gothic" panose="020B0502020202020204" pitchFamily="34" charset="0"/>
              </a:rPr>
              <a:t>Kindergarten!</a:t>
            </a:r>
            <a:endParaRPr lang="en-US" altLang="en-US" sz="5400">
              <a:solidFill>
                <a:schemeClr val="tx2"/>
              </a:solidFill>
              <a:latin typeface="Century Gothic" panose="020B0502020202020204" pitchFamily="34" charset="0"/>
            </a:endParaRPr>
          </a:p>
          <a:p>
            <a:pPr eaLnBrk="1" hangingPunct="1">
              <a:lnSpc>
                <a:spcPct val="90000"/>
              </a:lnSpc>
              <a:buFontTx/>
              <a:buNone/>
            </a:pPr>
            <a:endParaRPr lang="en-US" altLang="en-US" sz="2400">
              <a:latin typeface="Century Gothic" panose="020B0502020202020204" pitchFamily="34" charset="0"/>
            </a:endParaRPr>
          </a:p>
        </p:txBody>
      </p:sp>
    </p:spTree>
    <p:extLst>
      <p:ext uri="{BB962C8B-B14F-4D97-AF65-F5344CB8AC3E}">
        <p14:creationId xmlns:p14="http://schemas.microsoft.com/office/powerpoint/2010/main" val="167285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68" decel="100000"/>
                                        <p:tgtEl>
                                          <p:spTgt spid="2"/>
                                        </p:tgtEl>
                                      </p:cBhvr>
                                    </p:animEffect>
                                    <p:animScale>
                                      <p:cBhvr>
                                        <p:cTn id="8" dur="768" decel="100000"/>
                                        <p:tgtEl>
                                          <p:spTgt spid="2"/>
                                        </p:tgtEl>
                                      </p:cBhvr>
                                      <p:from x="10000" y="10000"/>
                                      <p:to x="200000" y="450000"/>
                                    </p:animScale>
                                    <p:animScale>
                                      <p:cBhvr>
                                        <p:cTn id="9" dur="1230" accel="100000" fill="hold">
                                          <p:stCondLst>
                                            <p:cond delay="768"/>
                                          </p:stCondLst>
                                        </p:cTn>
                                        <p:tgtEl>
                                          <p:spTgt spid="2"/>
                                        </p:tgtEl>
                                      </p:cBhvr>
                                      <p:from x="200000" y="450000"/>
                                      <p:to x="100000" y="100000"/>
                                    </p:animScale>
                                    <p:set>
                                      <p:cBhvr>
                                        <p:cTn id="10" dur="768" fill="hold"/>
                                        <p:tgtEl>
                                          <p:spTgt spid="2"/>
                                        </p:tgtEl>
                                        <p:attrNameLst>
                                          <p:attrName>ppt_x</p:attrName>
                                        </p:attrNameLst>
                                      </p:cBhvr>
                                      <p:to>
                                        <p:strVal val="(0.5)"/>
                                      </p:to>
                                    </p:set>
                                    <p:anim from="(0.5)" to="(#ppt_x)" calcmode="lin" valueType="num">
                                      <p:cBhvr>
                                        <p:cTn id="11" dur="1230" accel="100000" fill="hold">
                                          <p:stCondLst>
                                            <p:cond delay="768"/>
                                          </p:stCondLst>
                                        </p:cTn>
                                        <p:tgtEl>
                                          <p:spTgt spid="2"/>
                                        </p:tgtEl>
                                        <p:attrNameLst>
                                          <p:attrName>ppt_x</p:attrName>
                                        </p:attrNameLst>
                                      </p:cBhvr>
                                    </p:anim>
                                    <p:set>
                                      <p:cBhvr>
                                        <p:cTn id="12" dur="768" fill="hold"/>
                                        <p:tgtEl>
                                          <p:spTgt spid="2"/>
                                        </p:tgtEl>
                                        <p:attrNameLst>
                                          <p:attrName>ppt_y</p:attrName>
                                        </p:attrNameLst>
                                      </p:cBhvr>
                                      <p:to>
                                        <p:strVal val="(#ppt_y+0.4)"/>
                                      </p:to>
                                    </p:set>
                                    <p:anim from="(#ppt_y+0.4)" to="(#ppt_y)" calcmode="lin" valueType="num">
                                      <p:cBhvr>
                                        <p:cTn id="13" dur="1230" accel="100000" fill="hold">
                                          <p:stCondLst>
                                            <p:cond delay="768"/>
                                          </p:stCondLst>
                                        </p:cTn>
                                        <p:tgtEl>
                                          <p:spTgt spid="2"/>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p:cTn id="3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1103409" y="8"/>
            <a:ext cx="9954579" cy="838200"/>
          </a:xfrm>
        </p:spPr>
        <p:txBody>
          <a:bodyPr>
            <a:normAutofit/>
          </a:bodyPr>
          <a:lstStyle/>
          <a:p>
            <a:pPr algn="ctr"/>
            <a:r>
              <a:rPr lang="en-US" altLang="en-US" sz="4800" b="1">
                <a:solidFill>
                  <a:schemeClr val="tx2"/>
                </a:solidFill>
                <a:latin typeface="Century Gothic"/>
              </a:rPr>
              <a:t>Early Learning Tools  </a:t>
            </a:r>
          </a:p>
        </p:txBody>
      </p:sp>
      <p:sp>
        <p:nvSpPr>
          <p:cNvPr id="16" name="TextBox 15">
            <a:extLst>
              <a:ext uri="{FF2B5EF4-FFF2-40B4-BE49-F238E27FC236}">
                <a16:creationId xmlns:a16="http://schemas.microsoft.com/office/drawing/2014/main" id="{9F8BB475-92F6-4227-8810-C8E4AF31992C}"/>
              </a:ext>
            </a:extLst>
          </p:cNvPr>
          <p:cNvSpPr txBox="1"/>
          <p:nvPr/>
        </p:nvSpPr>
        <p:spPr>
          <a:xfrm>
            <a:off x="257958" y="974875"/>
            <a:ext cx="1162440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2"/>
                </a:solidFill>
                <a:latin typeface="Century Gothic"/>
                <a:cs typeface="Segoe UI"/>
              </a:rPr>
              <a:t>The Early Learning Tools that are found in your Welcome to Kindergarten Bag were carefully selected to support early learning in the home.  Below are five cards with questions that will help guide you and your child through important early learning activities to prepare for Kindergarten.  Encourage your child to explore the world through </a:t>
            </a:r>
            <a:r>
              <a:rPr lang="en-US" err="1">
                <a:solidFill>
                  <a:schemeClr val="tx2"/>
                </a:solidFill>
                <a:latin typeface="Century Gothic"/>
                <a:cs typeface="Segoe UI"/>
              </a:rPr>
              <a:t>colour</a:t>
            </a:r>
            <a:r>
              <a:rPr lang="en-US">
                <a:solidFill>
                  <a:schemeClr val="tx2"/>
                </a:solidFill>
                <a:latin typeface="Century Gothic"/>
                <a:cs typeface="Segoe UI"/>
              </a:rPr>
              <a:t>, letters, nature, play dough and storytelling.  These cards can be printed off by following the blue linked words below. </a:t>
            </a:r>
            <a:endParaRPr lang="en-US">
              <a:solidFill>
                <a:schemeClr val="tx2"/>
              </a:solidFill>
              <a:latin typeface="Segoe Print"/>
              <a:cs typeface="Segoe UI"/>
            </a:endParaRPr>
          </a:p>
          <a:p>
            <a:endParaRPr lang="en-US">
              <a:solidFill>
                <a:schemeClr val="tx2"/>
              </a:solidFill>
              <a:latin typeface="Century Gothic"/>
              <a:cs typeface="Segoe UI"/>
            </a:endParaRPr>
          </a:p>
          <a:p>
            <a:endParaRPr lang="en-US">
              <a:solidFill>
                <a:srgbClr val="0070C0"/>
              </a:solidFill>
              <a:latin typeface="Century Gothic"/>
              <a:cs typeface="Segoe UI"/>
            </a:endParaRPr>
          </a:p>
        </p:txBody>
      </p:sp>
      <p:pic>
        <p:nvPicPr>
          <p:cNvPr id="12" name="Picture 12" descr="A screenshot of a cell phone&#10;&#10;Description generated with very high confidence">
            <a:extLst>
              <a:ext uri="{FF2B5EF4-FFF2-40B4-BE49-F238E27FC236}">
                <a16:creationId xmlns:a16="http://schemas.microsoft.com/office/drawing/2014/main" id="{92674D3D-FA49-4489-A651-5A3AC3994CAF}"/>
              </a:ext>
            </a:extLst>
          </p:cNvPr>
          <p:cNvPicPr>
            <a:picLocks noChangeAspect="1"/>
          </p:cNvPicPr>
          <p:nvPr/>
        </p:nvPicPr>
        <p:blipFill rotWithShape="1">
          <a:blip r:embed="rId2"/>
          <a:srcRect l="36948" t="20915" r="37316" b="11438"/>
          <a:stretch/>
        </p:blipFill>
        <p:spPr>
          <a:xfrm>
            <a:off x="2450495" y="3049363"/>
            <a:ext cx="2361058" cy="3419486"/>
          </a:xfrm>
          <a:prstGeom prst="rect">
            <a:avLst/>
          </a:prstGeom>
        </p:spPr>
      </p:pic>
      <p:pic>
        <p:nvPicPr>
          <p:cNvPr id="13" name="Picture 13" descr="A screenshot of a cell phone&#10;&#10;Description generated with very high confidence">
            <a:extLst>
              <a:ext uri="{FF2B5EF4-FFF2-40B4-BE49-F238E27FC236}">
                <a16:creationId xmlns:a16="http://schemas.microsoft.com/office/drawing/2014/main" id="{7C468236-A10E-45AF-85FB-115026C86D93}"/>
              </a:ext>
            </a:extLst>
          </p:cNvPr>
          <p:cNvPicPr>
            <a:picLocks noChangeAspect="1"/>
          </p:cNvPicPr>
          <p:nvPr/>
        </p:nvPicPr>
        <p:blipFill rotWithShape="1">
          <a:blip r:embed="rId3"/>
          <a:srcRect l="36697" t="20608" r="36807" b="12092"/>
          <a:stretch/>
        </p:blipFill>
        <p:spPr>
          <a:xfrm>
            <a:off x="7336973" y="3045247"/>
            <a:ext cx="2362775" cy="3370391"/>
          </a:xfrm>
          <a:prstGeom prst="rect">
            <a:avLst/>
          </a:prstGeom>
        </p:spPr>
      </p:pic>
      <p:pic>
        <p:nvPicPr>
          <p:cNvPr id="14" name="Picture 14" descr="A screenshot of a cell phone&#10;&#10;Description generated with very high confidence">
            <a:extLst>
              <a:ext uri="{FF2B5EF4-FFF2-40B4-BE49-F238E27FC236}">
                <a16:creationId xmlns:a16="http://schemas.microsoft.com/office/drawing/2014/main" id="{B7575ACF-6B76-4EC4-A6A8-BA971FB6C558}"/>
              </a:ext>
            </a:extLst>
          </p:cNvPr>
          <p:cNvPicPr>
            <a:picLocks noChangeAspect="1"/>
          </p:cNvPicPr>
          <p:nvPr/>
        </p:nvPicPr>
        <p:blipFill rotWithShape="1">
          <a:blip r:embed="rId4"/>
          <a:srcRect l="36697" t="21569" r="36881" b="11830"/>
          <a:stretch/>
        </p:blipFill>
        <p:spPr>
          <a:xfrm>
            <a:off x="9828591" y="3044524"/>
            <a:ext cx="2357938" cy="3332446"/>
          </a:xfrm>
          <a:prstGeom prst="rect">
            <a:avLst/>
          </a:prstGeom>
        </p:spPr>
      </p:pic>
      <p:pic>
        <p:nvPicPr>
          <p:cNvPr id="5" name="Picture 5" descr="A screenshot of a cell phone&#10;&#10;Description generated with very high confidence">
            <a:extLst>
              <a:ext uri="{FF2B5EF4-FFF2-40B4-BE49-F238E27FC236}">
                <a16:creationId xmlns:a16="http://schemas.microsoft.com/office/drawing/2014/main" id="{B8D3FB5E-75E1-4B98-ADAF-FDF843BB133C}"/>
              </a:ext>
            </a:extLst>
          </p:cNvPr>
          <p:cNvPicPr>
            <a:picLocks noChangeAspect="1"/>
          </p:cNvPicPr>
          <p:nvPr/>
        </p:nvPicPr>
        <p:blipFill rotWithShape="1">
          <a:blip r:embed="rId5"/>
          <a:srcRect l="36881" t="20588" r="36587" b="12288"/>
          <a:stretch/>
        </p:blipFill>
        <p:spPr>
          <a:xfrm>
            <a:off x="4917925" y="3044523"/>
            <a:ext cx="2365189" cy="3363872"/>
          </a:xfrm>
          <a:prstGeom prst="rect">
            <a:avLst/>
          </a:prstGeom>
        </p:spPr>
      </p:pic>
      <p:pic>
        <p:nvPicPr>
          <p:cNvPr id="6" name="Picture 11" descr="A screenshot of a cell phone&#10;&#10;Description generated with very high confidence">
            <a:extLst>
              <a:ext uri="{FF2B5EF4-FFF2-40B4-BE49-F238E27FC236}">
                <a16:creationId xmlns:a16="http://schemas.microsoft.com/office/drawing/2014/main" id="{0E33D6D0-1C4A-477F-BA32-5BB5DCE79FEB}"/>
              </a:ext>
            </a:extLst>
          </p:cNvPr>
          <p:cNvPicPr>
            <a:picLocks noChangeAspect="1"/>
          </p:cNvPicPr>
          <p:nvPr/>
        </p:nvPicPr>
        <p:blipFill rotWithShape="1">
          <a:blip r:embed="rId6"/>
          <a:srcRect l="37798" t="19935" r="37615" b="11765"/>
          <a:stretch/>
        </p:blipFill>
        <p:spPr>
          <a:xfrm>
            <a:off x="104020" y="3044523"/>
            <a:ext cx="2200749" cy="3419442"/>
          </a:xfrm>
          <a:prstGeom prst="rect">
            <a:avLst/>
          </a:prstGeom>
        </p:spPr>
      </p:pic>
      <p:sp>
        <p:nvSpPr>
          <p:cNvPr id="18" name="TextBox 17">
            <a:extLst>
              <a:ext uri="{FF2B5EF4-FFF2-40B4-BE49-F238E27FC236}">
                <a16:creationId xmlns:a16="http://schemas.microsoft.com/office/drawing/2014/main" id="{5E46BF5A-AFD6-4D82-B002-C59771981F0E}"/>
              </a:ext>
            </a:extLst>
          </p:cNvPr>
          <p:cNvSpPr txBox="1"/>
          <p:nvPr/>
        </p:nvSpPr>
        <p:spPr>
          <a:xfrm>
            <a:off x="383308" y="2646218"/>
            <a:ext cx="118063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latin typeface="Century Gothic"/>
                <a:hlinkClick r:id="rId7"/>
              </a:rPr>
              <a:t>Colour Hunt</a:t>
            </a:r>
            <a:r>
              <a:rPr lang="en-US">
                <a:solidFill>
                  <a:srgbClr val="0070C0"/>
                </a:solidFill>
                <a:latin typeface="Century Gothic"/>
              </a:rPr>
              <a:t>                   </a:t>
            </a:r>
            <a:r>
              <a:rPr lang="en-US">
                <a:solidFill>
                  <a:srgbClr val="0070C0"/>
                </a:solidFill>
                <a:latin typeface="Century Gothic"/>
                <a:hlinkClick r:id="rId8"/>
              </a:rPr>
              <a:t>Letter Hunt</a:t>
            </a:r>
            <a:r>
              <a:rPr lang="en-US">
                <a:solidFill>
                  <a:srgbClr val="0070C0"/>
                </a:solidFill>
                <a:latin typeface="Century Gothic"/>
              </a:rPr>
              <a:t>                </a:t>
            </a:r>
            <a:r>
              <a:rPr lang="en-US">
                <a:solidFill>
                  <a:srgbClr val="0070C0"/>
                </a:solidFill>
                <a:latin typeface="Century Gothic"/>
                <a:hlinkClick r:id="rId9"/>
              </a:rPr>
              <a:t>Nature Collage</a:t>
            </a:r>
            <a:r>
              <a:rPr lang="en-US">
                <a:solidFill>
                  <a:srgbClr val="0070C0"/>
                </a:solidFill>
                <a:latin typeface="Century Gothic"/>
              </a:rPr>
              <a:t>        </a:t>
            </a:r>
            <a:r>
              <a:rPr lang="en-US">
                <a:solidFill>
                  <a:srgbClr val="0070C0"/>
                </a:solidFill>
                <a:latin typeface="Century Gothic"/>
                <a:hlinkClick r:id="rId10"/>
              </a:rPr>
              <a:t>Play Dough Recipe</a:t>
            </a:r>
            <a:r>
              <a:rPr lang="en-US">
                <a:solidFill>
                  <a:srgbClr val="0070C0"/>
                </a:solidFill>
                <a:latin typeface="Century Gothic"/>
              </a:rPr>
              <a:t>      </a:t>
            </a:r>
            <a:r>
              <a:rPr lang="en-US">
                <a:solidFill>
                  <a:schemeClr val="tx2"/>
                </a:solidFill>
                <a:latin typeface="Century Gothic"/>
                <a:hlinkClick r:id="rId11"/>
              </a:rPr>
              <a:t>Playful Storytelling</a:t>
            </a:r>
            <a:endParaRPr lang="en-US">
              <a:solidFill>
                <a:schemeClr val="tx2"/>
              </a:solidFill>
              <a:ea typeface="+mn-lt"/>
              <a:cs typeface="+mn-lt"/>
            </a:endParaRPr>
          </a:p>
          <a:p>
            <a:pPr algn="l"/>
            <a:endParaRPr lang="en-US"/>
          </a:p>
        </p:txBody>
      </p:sp>
    </p:spTree>
    <p:extLst>
      <p:ext uri="{BB962C8B-B14F-4D97-AF65-F5344CB8AC3E}">
        <p14:creationId xmlns:p14="http://schemas.microsoft.com/office/powerpoint/2010/main" val="341565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165004" y="-59375"/>
            <a:ext cx="11259058" cy="914400"/>
          </a:xfrm>
        </p:spPr>
        <p:txBody>
          <a:bodyPr>
            <a:noAutofit/>
          </a:bodyPr>
          <a:lstStyle/>
          <a:p>
            <a:pPr algn="ctr"/>
            <a:r>
              <a:rPr lang="en-US" altLang="en-US" sz="4400" b="1">
                <a:solidFill>
                  <a:schemeClr val="tx2"/>
                </a:solidFill>
                <a:latin typeface="Century Gothic" panose="020B0502020202020204" pitchFamily="34" charset="0"/>
              </a:rPr>
              <a:t>Some of the People You Will Meet</a:t>
            </a:r>
          </a:p>
        </p:txBody>
      </p:sp>
      <p:sp>
        <p:nvSpPr>
          <p:cNvPr id="4" name="TextBox 3">
            <a:extLst>
              <a:ext uri="{FF2B5EF4-FFF2-40B4-BE49-F238E27FC236}">
                <a16:creationId xmlns:a16="http://schemas.microsoft.com/office/drawing/2014/main" id="{EA010991-7D14-46B7-B44D-DE6A0330B317}"/>
              </a:ext>
            </a:extLst>
          </p:cNvPr>
          <p:cNvSpPr txBox="1"/>
          <p:nvPr/>
        </p:nvSpPr>
        <p:spPr>
          <a:xfrm>
            <a:off x="5139019" y="5270657"/>
            <a:ext cx="1734770" cy="738664"/>
          </a:xfrm>
          <a:prstGeom prst="rect">
            <a:avLst/>
          </a:prstGeom>
          <a:noFill/>
        </p:spPr>
        <p:txBody>
          <a:bodyPr wrap="none" rtlCol="0">
            <a:spAutoFit/>
          </a:bodyPr>
          <a:lstStyle/>
          <a:p>
            <a:pPr algn="ctr"/>
            <a:r>
              <a:rPr lang="en-CA" sz="2400" b="1">
                <a:solidFill>
                  <a:schemeClr val="tx2"/>
                </a:solidFill>
                <a:latin typeface="Century Gothic" panose="020B0502020202020204" pitchFamily="34" charset="0"/>
              </a:rPr>
              <a:t>Mrs. Foster</a:t>
            </a:r>
          </a:p>
          <a:p>
            <a:pPr algn="ctr"/>
            <a:r>
              <a:rPr lang="en-CA">
                <a:solidFill>
                  <a:schemeClr val="tx2"/>
                </a:solidFill>
                <a:latin typeface="Century Gothic" panose="020B0502020202020204" pitchFamily="34" charset="0"/>
              </a:rPr>
              <a:t>Our secretary</a:t>
            </a:r>
          </a:p>
        </p:txBody>
      </p:sp>
      <p:sp>
        <p:nvSpPr>
          <p:cNvPr id="10" name="TextBox 9">
            <a:extLst>
              <a:ext uri="{FF2B5EF4-FFF2-40B4-BE49-F238E27FC236}">
                <a16:creationId xmlns:a16="http://schemas.microsoft.com/office/drawing/2014/main" id="{2C7B65E6-D25E-4709-92A2-6DE5038A54BD}"/>
              </a:ext>
            </a:extLst>
          </p:cNvPr>
          <p:cNvSpPr txBox="1"/>
          <p:nvPr/>
        </p:nvSpPr>
        <p:spPr>
          <a:xfrm>
            <a:off x="1105538" y="5376758"/>
            <a:ext cx="1779654" cy="738664"/>
          </a:xfrm>
          <a:prstGeom prst="rect">
            <a:avLst/>
          </a:prstGeom>
          <a:noFill/>
        </p:spPr>
        <p:txBody>
          <a:bodyPr wrap="none" rtlCol="0" anchor="t">
            <a:spAutoFit/>
          </a:bodyPr>
          <a:lstStyle/>
          <a:p>
            <a:pPr algn="ctr"/>
            <a:r>
              <a:rPr lang="en-CA" sz="2400" b="1">
                <a:solidFill>
                  <a:schemeClr val="tx2"/>
                </a:solidFill>
                <a:latin typeface="Century Gothic"/>
              </a:rPr>
              <a:t>Ms. Woods</a:t>
            </a:r>
            <a:endParaRPr lang="en-CA" sz="2400" b="1">
              <a:solidFill>
                <a:schemeClr val="tx2"/>
              </a:solidFill>
              <a:latin typeface="Century Gothic" panose="020B0502020202020204" pitchFamily="34" charset="0"/>
            </a:endParaRPr>
          </a:p>
          <a:p>
            <a:pPr algn="ctr"/>
            <a:r>
              <a:rPr lang="en-CA">
                <a:solidFill>
                  <a:schemeClr val="tx2"/>
                </a:solidFill>
                <a:latin typeface="Century Gothic"/>
              </a:rPr>
              <a:t>Our Principal</a:t>
            </a:r>
          </a:p>
        </p:txBody>
      </p:sp>
      <p:sp>
        <p:nvSpPr>
          <p:cNvPr id="11" name="TextBox 10">
            <a:extLst>
              <a:ext uri="{FF2B5EF4-FFF2-40B4-BE49-F238E27FC236}">
                <a16:creationId xmlns:a16="http://schemas.microsoft.com/office/drawing/2014/main" id="{DB6A838A-1B3F-4831-AA43-C3CEB2846177}"/>
              </a:ext>
            </a:extLst>
          </p:cNvPr>
          <p:cNvSpPr txBox="1"/>
          <p:nvPr/>
        </p:nvSpPr>
        <p:spPr>
          <a:xfrm>
            <a:off x="8391945" y="5217632"/>
            <a:ext cx="3539752" cy="738664"/>
          </a:xfrm>
          <a:prstGeom prst="rect">
            <a:avLst/>
          </a:prstGeom>
          <a:noFill/>
        </p:spPr>
        <p:txBody>
          <a:bodyPr wrap="none" rtlCol="0" anchor="t">
            <a:spAutoFit/>
          </a:bodyPr>
          <a:lstStyle/>
          <a:p>
            <a:pPr algn="ctr"/>
            <a:r>
              <a:rPr lang="en-CA" sz="2400" b="1">
                <a:solidFill>
                  <a:schemeClr val="tx2"/>
                </a:solidFill>
                <a:latin typeface="Century Gothic"/>
              </a:rPr>
              <a:t>Ms. </a:t>
            </a:r>
            <a:r>
              <a:rPr lang="en-CA" sz="2400" b="1" err="1">
                <a:solidFill>
                  <a:schemeClr val="tx2"/>
                </a:solidFill>
                <a:latin typeface="Century Gothic"/>
              </a:rPr>
              <a:t>Pleasants</a:t>
            </a:r>
            <a:endParaRPr lang="en-CA" sz="2400" b="1" err="1">
              <a:solidFill>
                <a:schemeClr val="tx2"/>
              </a:solidFill>
              <a:latin typeface="Century Gothic" panose="020B0502020202020204" pitchFamily="34" charset="0"/>
            </a:endParaRPr>
          </a:p>
          <a:p>
            <a:pPr algn="ctr"/>
            <a:r>
              <a:rPr lang="en-CA">
                <a:solidFill>
                  <a:schemeClr val="tx2"/>
                </a:solidFill>
                <a:latin typeface="Century Gothic"/>
              </a:rPr>
              <a:t>Our Learning Support Teacher</a:t>
            </a:r>
          </a:p>
        </p:txBody>
      </p:sp>
      <p:pic>
        <p:nvPicPr>
          <p:cNvPr id="5" name="Picture 5" descr="A person sitting at a desk in front of a window&#10;&#10;Description generated with very high confidence">
            <a:extLst>
              <a:ext uri="{FF2B5EF4-FFF2-40B4-BE49-F238E27FC236}">
                <a16:creationId xmlns:a16="http://schemas.microsoft.com/office/drawing/2014/main" id="{7F3AB8EB-F6B9-4AC2-A28E-15F8A00873B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24607" r="523" b="416"/>
          <a:stretch/>
        </p:blipFill>
        <p:spPr>
          <a:xfrm>
            <a:off x="4681621" y="1207557"/>
            <a:ext cx="2648871" cy="39514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6" descr="A person standing in front of a mirror posing for the camera&#10;&#10;Description generated with very high confidence">
            <a:extLst>
              <a:ext uri="{FF2B5EF4-FFF2-40B4-BE49-F238E27FC236}">
                <a16:creationId xmlns:a16="http://schemas.microsoft.com/office/drawing/2014/main" id="{AF6B9952-CFEF-40C4-AE87-5D8F7BFD543C}"/>
              </a:ext>
            </a:extLst>
          </p:cNvPr>
          <p:cNvPicPr>
            <a:picLocks noChangeAspect="1"/>
          </p:cNvPicPr>
          <p:nvPr/>
        </p:nvPicPr>
        <p:blipFill>
          <a:blip r:embed="rId4"/>
          <a:stretch>
            <a:fillRect/>
          </a:stretch>
        </p:blipFill>
        <p:spPr>
          <a:xfrm>
            <a:off x="540494" y="1226389"/>
            <a:ext cx="3001992" cy="40026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8" descr="A person sitting at a desk&#10;&#10;Description generated with very high confidence">
            <a:extLst>
              <a:ext uri="{FF2B5EF4-FFF2-40B4-BE49-F238E27FC236}">
                <a16:creationId xmlns:a16="http://schemas.microsoft.com/office/drawing/2014/main" id="{EF87355F-8A7E-4E2E-9DBC-EC1E83125060}"/>
              </a:ext>
            </a:extLst>
          </p:cNvPr>
          <p:cNvPicPr>
            <a:picLocks noChangeAspect="1"/>
          </p:cNvPicPr>
          <p:nvPr/>
        </p:nvPicPr>
        <p:blipFill>
          <a:blip r:embed="rId5"/>
          <a:stretch>
            <a:fillRect/>
          </a:stretch>
        </p:blipFill>
        <p:spPr>
          <a:xfrm>
            <a:off x="8591910" y="1226389"/>
            <a:ext cx="3001992" cy="40026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E8338BF9-41EE-4E44-894F-5634EB5E122B}"/>
              </a:ext>
            </a:extLst>
          </p:cNvPr>
          <p:cNvSpPr txBox="1"/>
          <p:nvPr/>
        </p:nvSpPr>
        <p:spPr>
          <a:xfrm>
            <a:off x="51758" y="84251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spTree>
    <p:extLst>
      <p:ext uri="{BB962C8B-B14F-4D97-AF65-F5344CB8AC3E}">
        <p14:creationId xmlns:p14="http://schemas.microsoft.com/office/powerpoint/2010/main" val="265281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165004" y="-59375"/>
            <a:ext cx="11259058" cy="914400"/>
          </a:xfrm>
        </p:spPr>
        <p:txBody>
          <a:bodyPr>
            <a:noAutofit/>
          </a:bodyPr>
          <a:lstStyle/>
          <a:p>
            <a:pPr algn="ctr"/>
            <a:r>
              <a:rPr lang="en-US" altLang="en-US" sz="4400" b="1">
                <a:solidFill>
                  <a:schemeClr val="tx2"/>
                </a:solidFill>
                <a:latin typeface="Century Gothic" panose="020B0502020202020204" pitchFamily="34" charset="0"/>
              </a:rPr>
              <a:t>Some of the People You Will Meet</a:t>
            </a:r>
          </a:p>
        </p:txBody>
      </p:sp>
      <p:sp>
        <p:nvSpPr>
          <p:cNvPr id="4" name="TextBox 3">
            <a:extLst>
              <a:ext uri="{FF2B5EF4-FFF2-40B4-BE49-F238E27FC236}">
                <a16:creationId xmlns:a16="http://schemas.microsoft.com/office/drawing/2014/main" id="{EA010991-7D14-46B7-B44D-DE6A0330B317}"/>
              </a:ext>
            </a:extLst>
          </p:cNvPr>
          <p:cNvSpPr txBox="1"/>
          <p:nvPr/>
        </p:nvSpPr>
        <p:spPr>
          <a:xfrm>
            <a:off x="268681" y="5254823"/>
            <a:ext cx="3603872" cy="738664"/>
          </a:xfrm>
          <a:prstGeom prst="rect">
            <a:avLst/>
          </a:prstGeom>
          <a:noFill/>
        </p:spPr>
        <p:txBody>
          <a:bodyPr wrap="none" rtlCol="0" anchor="t">
            <a:spAutoFit/>
          </a:bodyPr>
          <a:lstStyle/>
          <a:p>
            <a:pPr algn="ctr"/>
            <a:r>
              <a:rPr lang="en-CA" sz="2400" b="1">
                <a:solidFill>
                  <a:schemeClr val="tx2"/>
                </a:solidFill>
                <a:latin typeface="Century Gothic"/>
              </a:rPr>
              <a:t>Ms. Cassidy</a:t>
            </a:r>
            <a:endParaRPr lang="en-CA" sz="2400" b="1">
              <a:solidFill>
                <a:schemeClr val="tx2"/>
              </a:solidFill>
              <a:latin typeface="Century Gothic" panose="020B0502020202020204" pitchFamily="34" charset="0"/>
            </a:endParaRPr>
          </a:p>
          <a:p>
            <a:pPr algn="ctr"/>
            <a:r>
              <a:rPr lang="en-CA">
                <a:solidFill>
                  <a:schemeClr val="tx2"/>
                </a:solidFill>
                <a:latin typeface="Century Gothic"/>
              </a:rPr>
              <a:t>Our Learning Support Teacher </a:t>
            </a:r>
          </a:p>
        </p:txBody>
      </p:sp>
      <p:sp>
        <p:nvSpPr>
          <p:cNvPr id="10" name="TextBox 9">
            <a:extLst>
              <a:ext uri="{FF2B5EF4-FFF2-40B4-BE49-F238E27FC236}">
                <a16:creationId xmlns:a16="http://schemas.microsoft.com/office/drawing/2014/main" id="{2C7B65E6-D25E-4709-92A2-6DE5038A54BD}"/>
              </a:ext>
            </a:extLst>
          </p:cNvPr>
          <p:cNvSpPr txBox="1"/>
          <p:nvPr/>
        </p:nvSpPr>
        <p:spPr>
          <a:xfrm>
            <a:off x="4450467" y="5222599"/>
            <a:ext cx="3539752" cy="738664"/>
          </a:xfrm>
          <a:prstGeom prst="rect">
            <a:avLst/>
          </a:prstGeom>
          <a:noFill/>
        </p:spPr>
        <p:txBody>
          <a:bodyPr wrap="none" rtlCol="0" anchor="t">
            <a:spAutoFit/>
          </a:bodyPr>
          <a:lstStyle/>
          <a:p>
            <a:pPr algn="ctr" rtl="0"/>
            <a:r>
              <a:rPr lang="en-CA" sz="2400" b="1" dirty="0">
                <a:solidFill>
                  <a:schemeClr val="tx2"/>
                </a:solidFill>
                <a:latin typeface="Century Gothic"/>
                <a:ea typeface="Segoe UI"/>
                <a:cs typeface="Segoe UI"/>
              </a:rPr>
              <a:t>Ms. Lee</a:t>
            </a:r>
            <a:endParaRPr lang="en-CA" sz="2400" dirty="0">
              <a:solidFill>
                <a:schemeClr val="tx2"/>
              </a:solidFill>
              <a:latin typeface="Century Gothic"/>
              <a:ea typeface="Segoe UI"/>
              <a:cs typeface="Segoe UI"/>
            </a:endParaRPr>
          </a:p>
          <a:p>
            <a:pPr algn="ctr"/>
            <a:r>
              <a:rPr lang="en-CA" dirty="0">
                <a:solidFill>
                  <a:schemeClr val="tx2"/>
                </a:solidFill>
                <a:latin typeface="Century Gothic"/>
                <a:ea typeface="Segoe UI"/>
                <a:cs typeface="Segoe UI"/>
              </a:rPr>
              <a:t>Our Learning Support Teacher</a:t>
            </a:r>
            <a:endParaRPr lang="en-CA" dirty="0">
              <a:solidFill>
                <a:schemeClr val="tx2"/>
              </a:solidFill>
              <a:latin typeface="Century Gothic"/>
            </a:endParaRPr>
          </a:p>
        </p:txBody>
      </p:sp>
      <p:sp>
        <p:nvSpPr>
          <p:cNvPr id="11" name="TextBox 10">
            <a:extLst>
              <a:ext uri="{FF2B5EF4-FFF2-40B4-BE49-F238E27FC236}">
                <a16:creationId xmlns:a16="http://schemas.microsoft.com/office/drawing/2014/main" id="{DB6A838A-1B3F-4831-AA43-C3CEB2846177}"/>
              </a:ext>
            </a:extLst>
          </p:cNvPr>
          <p:cNvSpPr txBox="1"/>
          <p:nvPr/>
        </p:nvSpPr>
        <p:spPr>
          <a:xfrm>
            <a:off x="8667692" y="5279992"/>
            <a:ext cx="2650085" cy="738664"/>
          </a:xfrm>
          <a:prstGeom prst="rect">
            <a:avLst/>
          </a:prstGeom>
          <a:noFill/>
        </p:spPr>
        <p:txBody>
          <a:bodyPr wrap="none" rtlCol="0" anchor="t">
            <a:spAutoFit/>
          </a:bodyPr>
          <a:lstStyle/>
          <a:p>
            <a:pPr algn="ctr"/>
            <a:r>
              <a:rPr lang="en-CA" sz="2400" b="1">
                <a:solidFill>
                  <a:schemeClr val="tx2"/>
                </a:solidFill>
                <a:latin typeface="Century Gothic"/>
              </a:rPr>
              <a:t>Ms. Kopf</a:t>
            </a:r>
            <a:endParaRPr lang="en-CA" sz="2400" b="1">
              <a:solidFill>
                <a:schemeClr val="tx2"/>
              </a:solidFill>
              <a:latin typeface="Century Gothic" panose="020B0502020202020204" pitchFamily="34" charset="0"/>
            </a:endParaRPr>
          </a:p>
          <a:p>
            <a:pPr algn="ctr"/>
            <a:r>
              <a:rPr lang="en-CA">
                <a:solidFill>
                  <a:schemeClr val="tx2"/>
                </a:solidFill>
                <a:latin typeface="Century Gothic"/>
              </a:rPr>
              <a:t>Our School Counsellor</a:t>
            </a:r>
          </a:p>
        </p:txBody>
      </p:sp>
      <p:pic>
        <p:nvPicPr>
          <p:cNvPr id="2" name="Picture 2" descr="A person standing in front of a store&#10;&#10;Description generated with high confidence">
            <a:extLst>
              <a:ext uri="{FF2B5EF4-FFF2-40B4-BE49-F238E27FC236}">
                <a16:creationId xmlns:a16="http://schemas.microsoft.com/office/drawing/2014/main" id="{63D839A8-67E8-48C2-B0B2-461C0D205EB6}"/>
              </a:ext>
            </a:extLst>
          </p:cNvPr>
          <p:cNvPicPr>
            <a:picLocks noChangeAspect="1"/>
          </p:cNvPicPr>
          <p:nvPr/>
        </p:nvPicPr>
        <p:blipFill>
          <a:blip r:embed="rId2"/>
          <a:stretch>
            <a:fillRect/>
          </a:stretch>
        </p:blipFill>
        <p:spPr>
          <a:xfrm>
            <a:off x="612475" y="1226389"/>
            <a:ext cx="3030747" cy="40026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6" descr="A person sitting on a bench in front of a window&#10;&#10;Description generated with very high confidence">
            <a:extLst>
              <a:ext uri="{FF2B5EF4-FFF2-40B4-BE49-F238E27FC236}">
                <a16:creationId xmlns:a16="http://schemas.microsoft.com/office/drawing/2014/main" id="{6B9C872C-A4FF-4922-9F13-045404D717FA}"/>
              </a:ext>
            </a:extLst>
          </p:cNvPr>
          <p:cNvPicPr>
            <a:picLocks noChangeAspect="1"/>
          </p:cNvPicPr>
          <p:nvPr/>
        </p:nvPicPr>
        <p:blipFill>
          <a:blip r:embed="rId3"/>
          <a:stretch>
            <a:fillRect/>
          </a:stretch>
        </p:blipFill>
        <p:spPr>
          <a:xfrm>
            <a:off x="4814366" y="1226389"/>
            <a:ext cx="2813695" cy="40026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4" descr="A person sitting on a bench&#10;&#10;Description generated with very high confidence">
            <a:extLst>
              <a:ext uri="{FF2B5EF4-FFF2-40B4-BE49-F238E27FC236}">
                <a16:creationId xmlns:a16="http://schemas.microsoft.com/office/drawing/2014/main" id="{CCEFE2BA-15FA-42B2-8373-B3D49787548A}"/>
              </a:ext>
            </a:extLst>
          </p:cNvPr>
          <p:cNvPicPr>
            <a:picLocks noChangeAspect="1"/>
          </p:cNvPicPr>
          <p:nvPr/>
        </p:nvPicPr>
        <p:blipFill rotWithShape="1">
          <a:blip r:embed="rId4"/>
          <a:srcRect l="12534" t="20069" r="20276" b="11"/>
          <a:stretch/>
        </p:blipFill>
        <p:spPr>
          <a:xfrm>
            <a:off x="8651204" y="1225062"/>
            <a:ext cx="2814003" cy="3993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5713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165004" y="-59375"/>
            <a:ext cx="11259058" cy="914400"/>
          </a:xfrm>
        </p:spPr>
        <p:txBody>
          <a:bodyPr>
            <a:noAutofit/>
          </a:bodyPr>
          <a:lstStyle/>
          <a:p>
            <a:pPr algn="ctr"/>
            <a:r>
              <a:rPr lang="en-US" altLang="en-US" sz="4400" b="1">
                <a:solidFill>
                  <a:schemeClr val="tx2"/>
                </a:solidFill>
                <a:latin typeface="Century Gothic" panose="020B0502020202020204" pitchFamily="34" charset="0"/>
              </a:rPr>
              <a:t>Some of the People You Will Meet</a:t>
            </a:r>
          </a:p>
        </p:txBody>
      </p:sp>
      <p:sp>
        <p:nvSpPr>
          <p:cNvPr id="4" name="TextBox 3">
            <a:extLst>
              <a:ext uri="{FF2B5EF4-FFF2-40B4-BE49-F238E27FC236}">
                <a16:creationId xmlns:a16="http://schemas.microsoft.com/office/drawing/2014/main" id="{EA010991-7D14-46B7-B44D-DE6A0330B317}"/>
              </a:ext>
            </a:extLst>
          </p:cNvPr>
          <p:cNvSpPr txBox="1"/>
          <p:nvPr/>
        </p:nvSpPr>
        <p:spPr>
          <a:xfrm>
            <a:off x="702178" y="5379514"/>
            <a:ext cx="2432077" cy="738664"/>
          </a:xfrm>
          <a:prstGeom prst="rect">
            <a:avLst/>
          </a:prstGeom>
          <a:noFill/>
        </p:spPr>
        <p:txBody>
          <a:bodyPr wrap="none" rtlCol="0" anchor="t">
            <a:spAutoFit/>
          </a:bodyPr>
          <a:lstStyle/>
          <a:p>
            <a:pPr algn="ctr"/>
            <a:r>
              <a:rPr lang="en-CA" sz="2400" b="1">
                <a:solidFill>
                  <a:schemeClr val="tx2"/>
                </a:solidFill>
                <a:latin typeface="Century Gothic"/>
              </a:rPr>
              <a:t>Mr. Drake</a:t>
            </a:r>
            <a:endParaRPr lang="en-CA" sz="2400" b="1">
              <a:solidFill>
                <a:schemeClr val="tx2"/>
              </a:solidFill>
              <a:latin typeface="Century Gothic" panose="020B0502020202020204" pitchFamily="34" charset="0"/>
            </a:endParaRPr>
          </a:p>
          <a:p>
            <a:pPr algn="ctr"/>
            <a:r>
              <a:rPr lang="en-CA">
                <a:solidFill>
                  <a:schemeClr val="tx2"/>
                </a:solidFill>
                <a:latin typeface="Century Gothic"/>
              </a:rPr>
              <a:t>Our Library Teacher </a:t>
            </a:r>
          </a:p>
        </p:txBody>
      </p:sp>
      <p:sp>
        <p:nvSpPr>
          <p:cNvPr id="10" name="TextBox 9">
            <a:extLst>
              <a:ext uri="{FF2B5EF4-FFF2-40B4-BE49-F238E27FC236}">
                <a16:creationId xmlns:a16="http://schemas.microsoft.com/office/drawing/2014/main" id="{2C7B65E6-D25E-4709-92A2-6DE5038A54BD}"/>
              </a:ext>
            </a:extLst>
          </p:cNvPr>
          <p:cNvSpPr txBox="1"/>
          <p:nvPr/>
        </p:nvSpPr>
        <p:spPr>
          <a:xfrm>
            <a:off x="4595882" y="5388854"/>
            <a:ext cx="2999540" cy="738664"/>
          </a:xfrm>
          <a:prstGeom prst="rect">
            <a:avLst/>
          </a:prstGeom>
          <a:noFill/>
        </p:spPr>
        <p:txBody>
          <a:bodyPr wrap="none" rtlCol="0" anchor="t">
            <a:spAutoFit/>
          </a:bodyPr>
          <a:lstStyle/>
          <a:p>
            <a:pPr algn="ctr"/>
            <a:r>
              <a:rPr lang="en-CA" sz="2400" b="1" dirty="0">
                <a:solidFill>
                  <a:schemeClr val="tx2"/>
                </a:solidFill>
                <a:latin typeface="Century Gothic"/>
              </a:rPr>
              <a:t>Mr. Cropper</a:t>
            </a:r>
            <a:endParaRPr lang="en-CA" sz="2400" b="1" dirty="0">
              <a:solidFill>
                <a:schemeClr val="tx2"/>
              </a:solidFill>
              <a:latin typeface="Century Gothic" panose="020B0502020202020204" pitchFamily="34" charset="0"/>
            </a:endParaRPr>
          </a:p>
          <a:p>
            <a:pPr algn="ctr"/>
            <a:r>
              <a:rPr lang="en-CA" dirty="0">
                <a:solidFill>
                  <a:schemeClr val="tx2"/>
                </a:solidFill>
                <a:latin typeface="Century Gothic"/>
              </a:rPr>
              <a:t>Our Afternoon Custodian</a:t>
            </a:r>
          </a:p>
        </p:txBody>
      </p:sp>
      <p:sp>
        <p:nvSpPr>
          <p:cNvPr id="11" name="TextBox 10">
            <a:extLst>
              <a:ext uri="{FF2B5EF4-FFF2-40B4-BE49-F238E27FC236}">
                <a16:creationId xmlns:a16="http://schemas.microsoft.com/office/drawing/2014/main" id="{DB6A838A-1B3F-4831-AA43-C3CEB2846177}"/>
              </a:ext>
            </a:extLst>
          </p:cNvPr>
          <p:cNvSpPr txBox="1"/>
          <p:nvPr/>
        </p:nvSpPr>
        <p:spPr>
          <a:xfrm>
            <a:off x="8767085" y="5403250"/>
            <a:ext cx="2789546" cy="738664"/>
          </a:xfrm>
          <a:prstGeom prst="rect">
            <a:avLst/>
          </a:prstGeom>
          <a:noFill/>
        </p:spPr>
        <p:txBody>
          <a:bodyPr wrap="none" rtlCol="0" anchor="t">
            <a:spAutoFit/>
          </a:bodyPr>
          <a:lstStyle/>
          <a:p>
            <a:pPr algn="ctr"/>
            <a:r>
              <a:rPr lang="en-CA" sz="2400" b="1" dirty="0">
                <a:solidFill>
                  <a:schemeClr val="tx2"/>
                </a:solidFill>
                <a:latin typeface="Century Gothic"/>
              </a:rPr>
              <a:t>Ms. Kwon</a:t>
            </a:r>
            <a:endParaRPr lang="en-CA" sz="2400" b="1" dirty="0">
              <a:solidFill>
                <a:schemeClr val="tx2"/>
              </a:solidFill>
              <a:latin typeface="Century Gothic" panose="020B0502020202020204" pitchFamily="34" charset="0"/>
            </a:endParaRPr>
          </a:p>
          <a:p>
            <a:pPr algn="ctr"/>
            <a:r>
              <a:rPr lang="en-CA" dirty="0">
                <a:solidFill>
                  <a:schemeClr val="tx2"/>
                </a:solidFill>
                <a:latin typeface="Century Gothic"/>
              </a:rPr>
              <a:t>Our Morning Custodian</a:t>
            </a:r>
          </a:p>
        </p:txBody>
      </p:sp>
      <p:pic>
        <p:nvPicPr>
          <p:cNvPr id="2" name="Picture 2">
            <a:extLst>
              <a:ext uri="{FF2B5EF4-FFF2-40B4-BE49-F238E27FC236}">
                <a16:creationId xmlns:a16="http://schemas.microsoft.com/office/drawing/2014/main" id="{63D839A8-67E8-48C2-B0B2-461C0D205EB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a:xfrm>
            <a:off x="764080" y="1226389"/>
            <a:ext cx="2727536" cy="40026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6" descr="A person standing posing for the camera&#10;&#10;Description generated with very high confidence">
            <a:extLst>
              <a:ext uri="{FF2B5EF4-FFF2-40B4-BE49-F238E27FC236}">
                <a16:creationId xmlns:a16="http://schemas.microsoft.com/office/drawing/2014/main" id="{6B9C872C-A4FF-4922-9F13-045404D717FA}"/>
              </a:ext>
            </a:extLst>
          </p:cNvPr>
          <p:cNvPicPr>
            <a:picLocks noChangeAspect="1"/>
          </p:cNvPicPr>
          <p:nvPr/>
        </p:nvPicPr>
        <p:blipFill>
          <a:blip r:embed="rId4"/>
          <a:stretch>
            <a:fillRect/>
          </a:stretch>
        </p:blipFill>
        <p:spPr>
          <a:xfrm>
            <a:off x="4595004" y="1226389"/>
            <a:ext cx="3030747" cy="40026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4" descr="A person standing posing for the camera&#10;&#10;Description generated with very high confidence">
            <a:extLst>
              <a:ext uri="{FF2B5EF4-FFF2-40B4-BE49-F238E27FC236}">
                <a16:creationId xmlns:a16="http://schemas.microsoft.com/office/drawing/2014/main" id="{DA5BF8B2-C0EA-4EE7-B530-B6E6892791CF}"/>
              </a:ext>
            </a:extLst>
          </p:cNvPr>
          <p:cNvPicPr>
            <a:picLocks noChangeAspect="1"/>
          </p:cNvPicPr>
          <p:nvPr/>
        </p:nvPicPr>
        <p:blipFill>
          <a:blip r:embed="rId5"/>
          <a:stretch>
            <a:fillRect/>
          </a:stretch>
        </p:blipFill>
        <p:spPr>
          <a:xfrm rot="5400000">
            <a:off x="8169126" y="1698777"/>
            <a:ext cx="4130243" cy="30186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008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215900" y="205675"/>
            <a:ext cx="6870700" cy="914400"/>
          </a:xfrm>
        </p:spPr>
        <p:txBody>
          <a:bodyPr>
            <a:noAutofit/>
          </a:bodyPr>
          <a:lstStyle/>
          <a:p>
            <a:r>
              <a:rPr lang="en-US" altLang="en-US" sz="5400" b="1">
                <a:solidFill>
                  <a:schemeClr val="tx2"/>
                </a:solidFill>
                <a:latin typeface="Century Gothic" panose="020B0502020202020204" pitchFamily="34" charset="0"/>
              </a:rPr>
              <a:t>In Kindergarten…</a:t>
            </a:r>
          </a:p>
        </p:txBody>
      </p:sp>
      <p:pic>
        <p:nvPicPr>
          <p:cNvPr id="6" name="Content Placeholder 5"/>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81000" y="1690284"/>
            <a:ext cx="5715000" cy="43978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Content Placeholder 6"/>
          <p:cNvPicPr>
            <a:picLocks noGrp="1" noChangeAspect="1"/>
          </p:cNvPicPr>
          <p:nvPr>
            <p:ph sz="half" idx="2"/>
          </p:nvPr>
        </p:nvPicPr>
        <p:blipFill>
          <a:blip r:embed="rId4"/>
          <a:srcRect/>
          <a:stretch>
            <a:fillRect/>
          </a:stretch>
        </p:blipFill>
        <p:spPr>
          <a:xfrm>
            <a:off x="6477000" y="205675"/>
            <a:ext cx="5499100" cy="58824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a:extLst>
              <a:ext uri="{FF2B5EF4-FFF2-40B4-BE49-F238E27FC236}">
                <a16:creationId xmlns:a16="http://schemas.microsoft.com/office/drawing/2014/main" id="{8BE52BFB-BD1F-49F5-BE2C-411CD574D371}"/>
              </a:ext>
            </a:extLst>
          </p:cNvPr>
          <p:cNvSpPr txBox="1"/>
          <p:nvPr/>
        </p:nvSpPr>
        <p:spPr>
          <a:xfrm>
            <a:off x="308764" y="6322125"/>
            <a:ext cx="10886313" cy="461665"/>
          </a:xfrm>
          <a:prstGeom prst="rect">
            <a:avLst/>
          </a:prstGeom>
          <a:noFill/>
        </p:spPr>
        <p:txBody>
          <a:bodyPr wrap="none" rtlCol="0">
            <a:spAutoFit/>
          </a:bodyPr>
          <a:lstStyle/>
          <a:p>
            <a:r>
              <a:rPr lang="en-CA" sz="2400">
                <a:solidFill>
                  <a:schemeClr val="tx2"/>
                </a:solidFill>
                <a:latin typeface="Century Gothic" panose="020B0502020202020204" pitchFamily="34" charset="0"/>
              </a:rPr>
              <a:t>…we love to build, construct, create and work together with our friends.</a:t>
            </a:r>
          </a:p>
        </p:txBody>
      </p:sp>
    </p:spTree>
    <p:extLst>
      <p:ext uri="{BB962C8B-B14F-4D97-AF65-F5344CB8AC3E}">
        <p14:creationId xmlns:p14="http://schemas.microsoft.com/office/powerpoint/2010/main" val="420254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17850" y="-59625"/>
            <a:ext cx="6870700" cy="1600200"/>
          </a:xfrm>
        </p:spPr>
        <p:txBody>
          <a:bodyPr>
            <a:normAutofit fontScale="90000"/>
          </a:bodyPr>
          <a:lstStyle/>
          <a:p>
            <a:r>
              <a:rPr lang="en-US" altLang="en-US" sz="4400" b="1">
                <a:solidFill>
                  <a:schemeClr val="tx2"/>
                </a:solidFill>
                <a:latin typeface="Century Gothic" panose="020B0502020202020204" pitchFamily="34" charset="0"/>
              </a:rPr>
              <a:t>We love to have visits from community helpers…</a:t>
            </a:r>
          </a:p>
        </p:txBody>
      </p:sp>
      <p:pic>
        <p:nvPicPr>
          <p:cNvPr id="9" name="Content Placeholder 4"/>
          <p:cNvPicPr>
            <a:picLocks noGrp="1" noChangeAspect="1"/>
          </p:cNvPicPr>
          <p:nvPr>
            <p:ph sz="half" idx="2"/>
          </p:nvPr>
        </p:nvPicPr>
        <p:blipFill rotWithShape="1">
          <a:blip r:embed="rId2"/>
          <a:srcRect l="15467" t="8631"/>
          <a:stretch/>
        </p:blipFill>
        <p:spPr>
          <a:xfrm>
            <a:off x="521850" y="1908816"/>
            <a:ext cx="5448300" cy="41761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5" descr="IMG_9707"/>
          <p:cNvPicPr>
            <a:picLocks noGrp="1" noChangeAspect="1" noChangeArrowheads="1"/>
          </p:cNvPicPr>
          <p:nvPr>
            <p:ph sz="quarter" idx="4"/>
          </p:nvPr>
        </p:nvPicPr>
        <p:blipFill>
          <a:blip r:embed="rId3"/>
          <a:srcRect/>
          <a:stretch>
            <a:fillRect/>
          </a:stretch>
        </p:blipFill>
        <p:spPr>
          <a:xfrm>
            <a:off x="6985067" y="203200"/>
            <a:ext cx="4949627" cy="58817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95CA0C91-D5D8-4AB0-9B9D-3744AB8401D6}"/>
              </a:ext>
            </a:extLst>
          </p:cNvPr>
          <p:cNvSpPr txBox="1"/>
          <p:nvPr/>
        </p:nvSpPr>
        <p:spPr>
          <a:xfrm>
            <a:off x="308764" y="6322125"/>
            <a:ext cx="7396577" cy="461665"/>
          </a:xfrm>
          <a:prstGeom prst="rect">
            <a:avLst/>
          </a:prstGeom>
          <a:noFill/>
        </p:spPr>
        <p:txBody>
          <a:bodyPr wrap="none" rtlCol="0">
            <a:spAutoFit/>
          </a:bodyPr>
          <a:lstStyle/>
          <a:p>
            <a:r>
              <a:rPr lang="en-CA" sz="2400">
                <a:solidFill>
                  <a:schemeClr val="tx2"/>
                </a:solidFill>
                <a:latin typeface="Century Gothic" panose="020B0502020202020204" pitchFamily="34" charset="0"/>
              </a:rPr>
              <a:t>…and to go on special field trips with our friends.</a:t>
            </a:r>
          </a:p>
        </p:txBody>
      </p:sp>
    </p:spTree>
    <p:extLst>
      <p:ext uri="{BB962C8B-B14F-4D97-AF65-F5344CB8AC3E}">
        <p14:creationId xmlns:p14="http://schemas.microsoft.com/office/powerpoint/2010/main" val="401740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55600" y="-52450"/>
            <a:ext cx="6870700" cy="1600200"/>
          </a:xfrm>
        </p:spPr>
        <p:txBody>
          <a:bodyPr>
            <a:normAutofit/>
          </a:bodyPr>
          <a:lstStyle/>
          <a:p>
            <a:r>
              <a:rPr lang="en-US" altLang="en-US" sz="4400" b="1">
                <a:solidFill>
                  <a:schemeClr val="tx2"/>
                </a:solidFill>
                <a:latin typeface="Century Gothic" panose="020B0502020202020204" pitchFamily="34" charset="0"/>
              </a:rPr>
              <a:t>We love to investigate living things…</a:t>
            </a:r>
          </a:p>
        </p:txBody>
      </p:sp>
      <p:pic>
        <p:nvPicPr>
          <p:cNvPr id="7" name="Picture 10" descr="IMG_1712"/>
          <p:cNvPicPr>
            <a:picLocks noGrp="1" noChangeAspect="1" noChangeArrowheads="1"/>
          </p:cNvPicPr>
          <p:nvPr>
            <p:ph sz="half" idx="2"/>
          </p:nvPr>
        </p:nvPicPr>
        <p:blipFill>
          <a:blip r:embed="rId2"/>
          <a:srcRect/>
          <a:stretch>
            <a:fillRect/>
          </a:stretch>
        </p:blipFill>
        <p:spPr>
          <a:xfrm>
            <a:off x="262575" y="1722750"/>
            <a:ext cx="6031345" cy="43641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4" descr="IMG_1759"/>
          <p:cNvPicPr>
            <a:picLocks noGrp="1" noChangeAspect="1" noChangeArrowheads="1"/>
          </p:cNvPicPr>
          <p:nvPr>
            <p:ph sz="quarter" idx="4"/>
          </p:nvPr>
        </p:nvPicPr>
        <p:blipFill rotWithShape="1">
          <a:blip r:embed="rId3"/>
          <a:srcRect r="26185"/>
          <a:stretch/>
        </p:blipFill>
        <p:spPr>
          <a:xfrm>
            <a:off x="6794500" y="173791"/>
            <a:ext cx="4878944" cy="59157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8EECDE1C-616F-48B4-A6D7-03FC7C00AB04}"/>
              </a:ext>
            </a:extLst>
          </p:cNvPr>
          <p:cNvSpPr txBox="1"/>
          <p:nvPr/>
        </p:nvSpPr>
        <p:spPr>
          <a:xfrm>
            <a:off x="308764" y="6322125"/>
            <a:ext cx="7874271" cy="461665"/>
          </a:xfrm>
          <a:prstGeom prst="rect">
            <a:avLst/>
          </a:prstGeom>
          <a:noFill/>
        </p:spPr>
        <p:txBody>
          <a:bodyPr wrap="none" rtlCol="0">
            <a:spAutoFit/>
          </a:bodyPr>
          <a:lstStyle/>
          <a:p>
            <a:r>
              <a:rPr lang="en-CA" sz="2400">
                <a:solidFill>
                  <a:schemeClr val="tx2"/>
                </a:solidFill>
                <a:latin typeface="Century Gothic" panose="020B0502020202020204" pitchFamily="34" charset="0"/>
              </a:rPr>
              <a:t>…and explore nature in the garden with our friends.</a:t>
            </a:r>
          </a:p>
        </p:txBody>
      </p:sp>
    </p:spTree>
    <p:extLst>
      <p:ext uri="{BB962C8B-B14F-4D97-AF65-F5344CB8AC3E}">
        <p14:creationId xmlns:p14="http://schemas.microsoft.com/office/powerpoint/2010/main" val="33753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ature Illustration 16x9">
  <a:themeElements>
    <a:clrScheme name="Custom 4">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0070C0"/>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FA3F441-1F35-45FD-A1EC-5ADA56B4311D}"/>
</file>

<file path=customXml/itemProps2.xml><?xml version="1.0" encoding="utf-8"?>
<ds:datastoreItem xmlns:ds="http://schemas.openxmlformats.org/officeDocument/2006/customXml" ds:itemID="{2CE8576E-8595-462C-AF7B-290B59DB1B38}"/>
</file>

<file path=customXml/itemProps3.xml><?xml version="1.0" encoding="utf-8"?>
<ds:datastoreItem xmlns:ds="http://schemas.openxmlformats.org/officeDocument/2006/customXml" ds:itemID="{3165F2F6-4F9C-4FEE-9A4D-BE1E5AFAB689}"/>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29</Slides>
  <Notes>1</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Nature Illustration 16x9</vt:lpstr>
      <vt:lpstr>PowerPoint Presentation</vt:lpstr>
      <vt:lpstr>Welcome to Kindergarten Bag</vt:lpstr>
      <vt:lpstr>Early Learning Tools  </vt:lpstr>
      <vt:lpstr>Some of the People You Will Meet</vt:lpstr>
      <vt:lpstr>Some of the People You Will Meet</vt:lpstr>
      <vt:lpstr>Some of the People You Will Meet</vt:lpstr>
      <vt:lpstr>In Kindergarten…</vt:lpstr>
      <vt:lpstr>We love to have visits from community helpers…</vt:lpstr>
      <vt:lpstr>We love to investigate living things…</vt:lpstr>
      <vt:lpstr>We love to play games in the gym …</vt:lpstr>
      <vt:lpstr>We love to play and learn outside in all …</vt:lpstr>
      <vt:lpstr>We love to build, explore and experiment…</vt:lpstr>
      <vt:lpstr>We love to play and create no matter…  </vt:lpstr>
      <vt:lpstr>PowerPoint Presentation</vt:lpstr>
      <vt:lpstr>Kindergarten Home Responsibilities</vt:lpstr>
      <vt:lpstr>Kindergarten School Responsibilities</vt:lpstr>
      <vt:lpstr>Your Child's Health is Important</vt:lpstr>
      <vt:lpstr>Washing Hands is Essential</vt:lpstr>
      <vt:lpstr>Washroom Independence</vt:lpstr>
      <vt:lpstr>Sleep Health</vt:lpstr>
      <vt:lpstr>PowerPoint Presentation</vt:lpstr>
      <vt:lpstr>PowerPoint Presentation</vt:lpstr>
      <vt:lpstr>Snapshot of a Kindergarten Day</vt:lpstr>
      <vt:lpstr>Outdoor Play</vt:lpstr>
      <vt:lpstr>Outdoor Engagement </vt:lpstr>
      <vt:lpstr>Summer Practice</vt:lpstr>
      <vt:lpstr>PowerPoint Presentation</vt:lpstr>
      <vt:lpstr>Covid -19  Resources for Parents</vt:lpstr>
      <vt:lpstr>Have a Great Summer…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Kostas Milonas</dc:creator>
  <cp:revision>56</cp:revision>
  <dcterms:created xsi:type="dcterms:W3CDTF">2017-04-25T02:14:14Z</dcterms:created>
  <dcterms:modified xsi:type="dcterms:W3CDTF">2020-06-03T20:52:56Z</dcterms:modified>
</cp:coreProperties>
</file>